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74" r:id="rId3"/>
    <p:sldMasterId id="2147483686" r:id="rId4"/>
    <p:sldMasterId id="2147483689" r:id="rId5"/>
    <p:sldMasterId id="2147483692" r:id="rId6"/>
  </p:sldMasterIdLst>
  <p:notesMasterIdLst>
    <p:notesMasterId r:id="rId50"/>
  </p:notesMasterIdLst>
  <p:sldIdLst>
    <p:sldId id="309" r:id="rId7"/>
    <p:sldId id="370" r:id="rId8"/>
    <p:sldId id="285" r:id="rId9"/>
    <p:sldId id="365" r:id="rId10"/>
    <p:sldId id="371" r:id="rId11"/>
    <p:sldId id="372" r:id="rId12"/>
    <p:sldId id="366" r:id="rId13"/>
    <p:sldId id="327" r:id="rId14"/>
    <p:sldId id="373" r:id="rId15"/>
    <p:sldId id="374" r:id="rId16"/>
    <p:sldId id="375" r:id="rId17"/>
    <p:sldId id="376" r:id="rId18"/>
    <p:sldId id="377" r:id="rId19"/>
    <p:sldId id="336" r:id="rId20"/>
    <p:sldId id="335" r:id="rId21"/>
    <p:sldId id="367" r:id="rId22"/>
    <p:sldId id="328" r:id="rId23"/>
    <p:sldId id="333" r:id="rId24"/>
    <p:sldId id="332" r:id="rId25"/>
    <p:sldId id="331" r:id="rId26"/>
    <p:sldId id="352" r:id="rId27"/>
    <p:sldId id="344" r:id="rId28"/>
    <p:sldId id="368" r:id="rId29"/>
    <p:sldId id="329" r:id="rId30"/>
    <p:sldId id="350" r:id="rId31"/>
    <p:sldId id="351" r:id="rId32"/>
    <p:sldId id="345" r:id="rId33"/>
    <p:sldId id="353" r:id="rId34"/>
    <p:sldId id="334" r:id="rId35"/>
    <p:sldId id="354" r:id="rId36"/>
    <p:sldId id="355" r:id="rId37"/>
    <p:sldId id="369" r:id="rId38"/>
    <p:sldId id="330" r:id="rId39"/>
    <p:sldId id="361" r:id="rId40"/>
    <p:sldId id="362" r:id="rId41"/>
    <p:sldId id="363" r:id="rId42"/>
    <p:sldId id="348" r:id="rId43"/>
    <p:sldId id="349" r:id="rId44"/>
    <p:sldId id="378" r:id="rId45"/>
    <p:sldId id="364" r:id="rId46"/>
    <p:sldId id="360" r:id="rId47"/>
    <p:sldId id="359" r:id="rId48"/>
    <p:sldId id="379" r:id="rId4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 User" initials="" lastIdx="3" clrIdx="0"/>
  <p:cmAuthor id="1" name="bob.bailey" initials="b" lastIdx="19" clrIdx="1"/>
  <p:cmAuthor id="2" name="DeanH" initials="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B24"/>
    <a:srgbClr val="FAB400"/>
    <a:srgbClr val="4B4B4B"/>
    <a:srgbClr val="F1F1F1"/>
    <a:srgbClr val="A00000"/>
    <a:srgbClr val="78A22F"/>
    <a:srgbClr val="666666"/>
    <a:srgbClr val="FF8000"/>
    <a:srgbClr val="F2B8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9" autoAdjust="0"/>
    <p:restoredTop sz="90698" autoAdjust="0"/>
  </p:normalViewPr>
  <p:slideViewPr>
    <p:cSldViewPr snapToObjects="1">
      <p:cViewPr varScale="1">
        <p:scale>
          <a:sx n="66" d="100"/>
          <a:sy n="66" d="100"/>
        </p:scale>
        <p:origin x="-1428" y="-108"/>
      </p:cViewPr>
      <p:guideLst>
        <p:guide orient="horz" pos="1072"/>
        <p:guide pos="2880"/>
        <p:guide pos="528"/>
        <p:guide pos="52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FC1F86-A687-4C17-9BAD-924D40D3D2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der-mo.net/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1EE22-91CB-433A-8A55-40B9C422743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684213"/>
            <a:ext cx="4965700" cy="372427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84" y="4587735"/>
            <a:ext cx="6226584" cy="4828481"/>
          </a:xfrm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72836-773B-4719-A293-2610565C52B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15DBC-4B55-4304-A790-9A2857BFA37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en-US" sz="1000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195B2-117B-42DF-85E4-5BFFDD21C5A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65AB3-CEAF-43D1-B5F2-F409176C7A1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noFill/>
          <a:ln/>
        </p:spPr>
        <p:txBody>
          <a:bodyPr/>
          <a:lstStyle/>
          <a:p>
            <a:endParaRPr lang="en-US" b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The 1970s and 80s are a story of growth and increasing cooperation driven by real resource contention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“Big Science” truly came of age – big budgets, big staffs, big machines, big laboratories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Term popularized by Alvin Weinberg, head of Oak Ridge National Laboratories in 1961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The Space Age was in full swing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European Space Agency established 1975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Skylab 1973, Salyut 6 1977, Salyut 7 1982, Mir 1986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And yet, at the same time, there was a real acknowledgement that resources were limited and needed to be shared – energy, the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OPEC announces oil embargo against US in 1973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Car-free days in many European countries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Environmentalism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First Earth</a:t>
            </a:r>
            <a:r>
              <a:rPr lang="en-US" baseline="0" dirty="0" smtClean="0"/>
              <a:t> Day – April 22, 1970, Endangered Species Act 1973, Three Mile Island 1979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Globally – Bhopal disaster 1984, Chernobyl 1986, Exxon Valdez 1989</a:t>
            </a:r>
          </a:p>
          <a:p>
            <a:pPr lvl="0">
              <a:buFont typeface="Arial" pitchFamily="34" charset="0"/>
              <a:buChar char="•"/>
            </a:pPr>
            <a:endParaRPr lang="en-US" baseline="0" dirty="0" smtClean="0"/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You’ll note that my section on advances in technology begin to blend with advances in information processing - because of the increasing importance of information technology to science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Apple 1 1976, IBM PC launched 1981, Apple Mac 1984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Don’t intend to start any religious wars – one of, if not the first laptop, The Epson HX-20 was released in 1983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Cray-1 supercomputer – Seymour Cray 1976</a:t>
            </a:r>
          </a:p>
          <a:p>
            <a:pPr lvl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ORCID, Inc. aims to solve the author/contributor name ambiguity problem in scholarly communications by creating a central registry of unique identifiers for individual researchers and an open and transparent linking mechanism between ORCID and other current author ID schemes.</a:t>
            </a:r>
            <a:endParaRPr lang="en-US" altLang="ja-JP" b="0" baseline="0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altLang="ja-JP" b="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This time, let’s consider the 1990s – this</a:t>
            </a:r>
            <a:r>
              <a:rPr lang="en-US" baseline="0" dirty="0" smtClean="0"/>
              <a:t> period is characterized by removals of political barriers to collaboration and technology advances that bring true, immediate global connectivity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1989 disintegration of the Warsaw Pact and dissolution of Soviet Union in 1991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European</a:t>
            </a:r>
            <a:r>
              <a:rPr lang="en-US" baseline="0" dirty="0" smtClean="0"/>
              <a:t> Union – Maastricht Treaty completed November 1, 1993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As an example, the NSF Catalyzing New International Collaborations solicitation (http://www.nsf.gov/funding/pgm_summ.jsp?pims_id=12815)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Human Genome Project – started by US Department of Energy’s Office of Science in 1990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A rough draft was announced completed in June 2000 by Bill Clinton and Tony Blair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Goal – identify and map 20,000-25,000 genes in the human genome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The World Wide Web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PGP encryption (public key encryption program) released in 1991 by Phil Zimmermann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800" kern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975C9-8062-43D6-9BF9-4A7663B66EC2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</a:t>
            </a:r>
            <a:r>
              <a:rPr lang="en-US" baseline="0" dirty="0" smtClean="0"/>
              <a:t> the 2000s we see increasing c</a:t>
            </a:r>
            <a:r>
              <a:rPr lang="en-US" dirty="0" smtClean="0"/>
              <a:t>ollaboration between academia</a:t>
            </a:r>
            <a:r>
              <a:rPr lang="en-US" baseline="0" dirty="0" smtClean="0"/>
              <a:t> and industry – particularly in the Life Sciences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We see continuing growth in Asia - TR reported in October that China’s patent filings grew by 26.1% annually between 2003 and 2010 – and will likely become top patent producer in 2011.  China set up their patent system in 1985.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What are some other advances we’ve seen?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Google – began</a:t>
            </a:r>
            <a:r>
              <a:rPr lang="en-US" baseline="0" dirty="0" smtClean="0"/>
              <a:t> selling advertising in 2000 – IPO in 2004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Semantic – </a:t>
            </a:r>
            <a:r>
              <a:rPr lang="en-US" dirty="0" err="1" smtClean="0"/>
              <a:t>folksonomies</a:t>
            </a:r>
            <a:r>
              <a:rPr lang="en-US" dirty="0" smtClean="0"/>
              <a:t>, advanced natural language</a:t>
            </a:r>
            <a:r>
              <a:rPr lang="en-US" baseline="0" dirty="0" smtClean="0"/>
              <a:t> processing, automated translation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Web 2.0 – at another O’Reilly conference – 2004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1E735-DB2A-43E9-8922-5CD8FC7426C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3797" name="Text Box 20"/>
          <p:cNvSpPr txBox="1">
            <a:spLocks noChangeArrowheads="1"/>
          </p:cNvSpPr>
          <p:nvPr/>
        </p:nvSpPr>
        <p:spPr bwMode="auto">
          <a:xfrm>
            <a:off x="865445" y="5331385"/>
            <a:ext cx="2442128" cy="940900"/>
          </a:xfrm>
          <a:prstGeom prst="rect">
            <a:avLst/>
          </a:prstGeom>
          <a:noFill/>
          <a:ln w="38100" algn="ctr">
            <a:solidFill>
              <a:srgbClr val="C2C29B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1100"/>
              <a:t>Need to fund new types of research cross cutting science, translational medicine, collaborative endeavors; old qualitative approaches are no longer viable</a:t>
            </a:r>
          </a:p>
        </p:txBody>
      </p:sp>
      <p:sp>
        <p:nvSpPr>
          <p:cNvPr id="33798" name="Text Box 29"/>
          <p:cNvSpPr txBox="1">
            <a:spLocks noChangeArrowheads="1"/>
          </p:cNvSpPr>
          <p:nvPr/>
        </p:nvSpPr>
        <p:spPr bwMode="auto">
          <a:xfrm>
            <a:off x="3441324" y="5253532"/>
            <a:ext cx="2443701" cy="1110177"/>
          </a:xfrm>
          <a:prstGeom prst="rect">
            <a:avLst/>
          </a:prstGeom>
          <a:noFill/>
          <a:ln w="38100" algn="ctr">
            <a:solidFill>
              <a:srgbClr val="FFBE7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1100"/>
              <a:t>Universities’ need metrics to support strateic direction decisions and understand the impact of their research programs that get beyond the simplicity and skewed nature of national rankings</a:t>
            </a:r>
          </a:p>
        </p:txBody>
      </p:sp>
      <p:sp>
        <p:nvSpPr>
          <p:cNvPr id="33799" name="Text Box 34"/>
          <p:cNvSpPr txBox="1">
            <a:spLocks noChangeArrowheads="1"/>
          </p:cNvSpPr>
          <p:nvPr/>
        </p:nvSpPr>
        <p:spPr bwMode="auto">
          <a:xfrm>
            <a:off x="3546750" y="7277765"/>
            <a:ext cx="2442128" cy="940900"/>
          </a:xfrm>
          <a:prstGeom prst="rect">
            <a:avLst/>
          </a:prstGeom>
          <a:noFill/>
          <a:ln w="38100" algn="ctr">
            <a:solidFill>
              <a:srgbClr val="7BA596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1100" dirty="0"/>
              <a:t>Being found, getting attribution,  and finding colleagues in a global research environment is imperative for collaborating with the local and global research community</a:t>
            </a:r>
            <a:endParaRPr lang="en-US" sz="1100" u="sng" dirty="0"/>
          </a:p>
        </p:txBody>
      </p:sp>
      <p:sp>
        <p:nvSpPr>
          <p:cNvPr id="33800" name="Text Box 32"/>
          <p:cNvSpPr txBox="1">
            <a:spLocks noChangeArrowheads="1"/>
          </p:cNvSpPr>
          <p:nvPr/>
        </p:nvSpPr>
        <p:spPr bwMode="auto">
          <a:xfrm>
            <a:off x="923666" y="7286229"/>
            <a:ext cx="2442128" cy="771623"/>
          </a:xfrm>
          <a:prstGeom prst="rect">
            <a:avLst/>
          </a:prstGeom>
          <a:noFill/>
          <a:ln w="38100" algn="ctr">
            <a:solidFill>
              <a:srgbClr val="CCCC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1100"/>
              <a:t>library is extending its role in new ways as the institution implements ongoing assessment and impact exercises</a:t>
            </a:r>
            <a:endParaRPr 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240"/>
            <a:fld id="{A7B769AD-0538-43B8-B705-C8C3E85D5972}" type="slidenum">
              <a:rPr lang="en-US" smtClean="0"/>
              <a:pPr defTabSz="915240"/>
              <a:t>35</a:t>
            </a:fld>
            <a:endParaRPr 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024" y="4718049"/>
            <a:ext cx="5443629" cy="4467785"/>
          </a:xfrm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240"/>
            <a:fld id="{A7B769AD-0538-43B8-B705-C8C3E85D5972}" type="slidenum">
              <a:rPr lang="en-US" smtClean="0"/>
              <a:pPr defTabSz="915240"/>
              <a:t>36</a:t>
            </a:fld>
            <a:endParaRPr 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024" y="4718049"/>
            <a:ext cx="5443629" cy="4467785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Data is growing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zettabyte</a:t>
            </a:r>
            <a:r>
              <a:rPr lang="en-US" baseline="0" dirty="0" smtClean="0"/>
              <a:t> is million gigabytes – picture a stack of DVDs reaching from the earth to the moon and back (http://www.emc.com/collateral/demos/microsites/idc-digital-universe/iview.htm)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LIMS market estimate from ARC Advisory Group (http://www.controlglobal.com/industrynews/2009/042.html)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Becoming more integrated with a wider variety of laboratory equipment and electronic lab notebooks</a:t>
            </a:r>
          </a:p>
          <a:p>
            <a:endParaRPr lang="en-US" dirty="0" smtClean="0"/>
          </a:p>
          <a:p>
            <a:r>
              <a:rPr lang="en-US" dirty="0" smtClean="0"/>
              <a:t>“Linking Open Data cloud diagram, by Richard </a:t>
            </a:r>
            <a:r>
              <a:rPr lang="en-US" dirty="0" err="1" smtClean="0"/>
              <a:t>Cyganiak</a:t>
            </a:r>
            <a:r>
              <a:rPr lang="en-US" dirty="0" smtClean="0"/>
              <a:t> and </a:t>
            </a:r>
            <a:r>
              <a:rPr lang="en-US" dirty="0" err="1" smtClean="0"/>
              <a:t>Anja</a:t>
            </a:r>
            <a:r>
              <a:rPr lang="en-US" dirty="0" smtClean="0"/>
              <a:t> </a:t>
            </a:r>
            <a:r>
              <a:rPr lang="en-US" dirty="0" err="1" smtClean="0"/>
              <a:t>Jentzsch</a:t>
            </a:r>
            <a:r>
              <a:rPr lang="en-US" dirty="0" smtClean="0"/>
              <a:t>. http://lod-cloud.net/”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 smtClean="0">
                <a:hlinkClick r:id="rId3"/>
              </a:rPr>
              <a:t>Moritz </a:t>
            </a:r>
            <a:r>
              <a:rPr lang="en-US" dirty="0" err="1" smtClean="0">
                <a:hlinkClick r:id="rId3"/>
              </a:rPr>
              <a:t>Stefaner</a:t>
            </a:r>
            <a:r>
              <a:rPr lang="en-US" dirty="0" smtClean="0"/>
              <a:t>, Eigenfactor.org</a:t>
            </a:r>
          </a:p>
          <a:p>
            <a:r>
              <a:rPr lang="en-US" dirty="0" smtClean="0"/>
              <a:t>First</a:t>
            </a:r>
            <a:r>
              <a:rPr lang="en-US" baseline="0" dirty="0" smtClean="0"/>
              <a:t> is a </a:t>
            </a:r>
            <a:r>
              <a:rPr lang="en-US" baseline="0" dirty="0" err="1" smtClean="0"/>
              <a:t>Sankey</a:t>
            </a:r>
            <a:r>
              <a:rPr lang="en-US" baseline="0" dirty="0" smtClean="0"/>
              <a:t> Diagram which shows changes over time</a:t>
            </a:r>
          </a:p>
          <a:p>
            <a:r>
              <a:rPr lang="en-US" baseline="0" dirty="0" smtClean="0"/>
              <a:t>Second shows a citation network in a circular graph – line size is </a:t>
            </a:r>
            <a:r>
              <a:rPr lang="en-US" baseline="0" dirty="0" err="1" smtClean="0"/>
              <a:t>connnection</a:t>
            </a:r>
            <a:r>
              <a:rPr lang="en-US" baseline="0" dirty="0" smtClean="0"/>
              <a:t> strength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MESUR</a:t>
            </a:r>
            <a:r>
              <a:rPr lang="en-US" baseline="0" dirty="0" smtClean="0">
                <a:latin typeface="Arial" pitchFamily="34" charset="0"/>
              </a:rPr>
              <a:t> (www.mesur.org) – </a:t>
            </a:r>
            <a:r>
              <a:rPr lang="en-US" dirty="0" smtClean="0"/>
              <a:t>The project's major objective is enriching the toolkit used for the assessment of the impact of scholarly communication items, and hence of scholars, with metrics that derive from usage data.</a:t>
            </a:r>
          </a:p>
          <a:p>
            <a:r>
              <a:rPr lang="en-US" dirty="0" smtClean="0"/>
              <a:t>Johan </a:t>
            </a:r>
            <a:r>
              <a:rPr lang="en-US" dirty="0" err="1" smtClean="0"/>
              <a:t>Bollen</a:t>
            </a:r>
            <a:r>
              <a:rPr lang="en-US" dirty="0" smtClean="0"/>
              <a:t> is the Principal Investigator, Herbert Van de </a:t>
            </a:r>
            <a:r>
              <a:rPr lang="en-US" dirty="0" err="1" smtClean="0"/>
              <a:t>Sompel</a:t>
            </a:r>
            <a:r>
              <a:rPr lang="en-US" dirty="0" smtClean="0"/>
              <a:t> serves as an architectural consultant, and </a:t>
            </a:r>
            <a:r>
              <a:rPr lang="en-US" dirty="0" err="1" smtClean="0"/>
              <a:t>Aric</a:t>
            </a:r>
            <a:r>
              <a:rPr lang="en-US" dirty="0" smtClean="0"/>
              <a:t> </a:t>
            </a:r>
            <a:r>
              <a:rPr lang="en-US" dirty="0" err="1" smtClean="0"/>
              <a:t>Hagberg</a:t>
            </a:r>
            <a:r>
              <a:rPr lang="en-US" dirty="0" smtClean="0"/>
              <a:t> of the LANL Mathematical Modeling and Analysis group serves as modeling consultants.</a:t>
            </a:r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52D9E5-2CE6-40CE-9EC5-4137B613EAE7}" type="slidenum">
              <a:rPr lang="en-GB" smtClean="0">
                <a:latin typeface="Arial" charset="0"/>
              </a:rPr>
              <a:pPr/>
              <a:t>6</a:t>
            </a:fld>
            <a:endParaRPr lang="en-GB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GB" sz="900" baseline="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Academic citation analysis was referenced by the founders of Google in their 1998 paper describing </a:t>
            </a:r>
            <a:r>
              <a:rPr lang="en-GB" sz="900" baseline="0" dirty="0" err="1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PageRank</a:t>
            </a:r>
            <a:r>
              <a:rPr lang="en-GB" sz="900" baseline="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 (http://ilpubs.stanford.edu:8090/361/)</a:t>
            </a:r>
            <a:endParaRPr lang="en-GB" sz="900" baseline="0" dirty="0" smtClean="0">
              <a:solidFill>
                <a:srgbClr val="333333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Let’s start in the 50s and 60s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are the science drivers?</a:t>
            </a:r>
            <a:r>
              <a:rPr lang="en-US" baseline="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What are some of the remarkable achievements?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Silicon transistor</a:t>
            </a:r>
            <a:r>
              <a:rPr lang="en-US" baseline="0" dirty="0" smtClean="0"/>
              <a:t> invented – 1954 – Gordon Teal, Texas Instruments</a:t>
            </a:r>
          </a:p>
          <a:p>
            <a:pPr marL="4572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/>
              <a:t>First nuclear power plant – </a:t>
            </a:r>
            <a:r>
              <a:rPr lang="en-US" sz="1600" dirty="0" err="1" smtClean="0"/>
              <a:t>Obninsk</a:t>
            </a:r>
            <a:r>
              <a:rPr lang="en-US" sz="1600" dirty="0" smtClean="0"/>
              <a:t>, USSR</a:t>
            </a:r>
          </a:p>
          <a:p>
            <a:pPr marL="4572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/>
              <a:t>First man on the moon – Apollo 11, July 1969</a:t>
            </a:r>
          </a:p>
          <a:p>
            <a:pPr marL="4572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aseline="0" dirty="0" smtClean="0"/>
              <a:t>DNA double helix – Francis Crick and James Watson – collaboration 1951, publication 1953</a:t>
            </a:r>
            <a:endParaRPr lang="en-US" baseline="0" dirty="0" smtClean="0"/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Other firsts – hydrogen bomb, passenger jets, ultrasound, solar cell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CERN and NASA organized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What about Information processing?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err="1" smtClean="0"/>
              <a:t>Pior</a:t>
            </a:r>
            <a:r>
              <a:rPr lang="en-US" baseline="0" dirty="0" smtClean="0"/>
              <a:t> to 1960 – ENIAC – University of Pennsylvania 1946 – 18,000 tubes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First commercial computer – Ferranti Mark 1 – delivered to University of Manchester – 5K operations / sec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PDP-1 Programmed Data Processor 1 – important in creation of “hacker culture” at MIT – 100K operations / sec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C1F86-A687-4C17-9BAD-924D40D3D2E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C00DF-6CA0-4F18-9F38-F891FB86D56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optimistic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" y="381000"/>
            <a:ext cx="83693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80B4-5F65-4E03-8277-80F0280BCB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125BF-2A14-45CC-9406-25DB2B37B6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_Titl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8" y="5967413"/>
            <a:ext cx="2741612" cy="889000"/>
          </a:xfrm>
          <a:prstGeom prst="rect">
            <a:avLst/>
          </a:prstGeom>
          <a:noFill/>
        </p:spPr>
      </p:pic>
      <p:pic>
        <p:nvPicPr>
          <p:cNvPr id="10243" name="Picture 3" descr="TR_Titl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8" y="5967413"/>
            <a:ext cx="2741612" cy="889000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1950" y="292100"/>
            <a:ext cx="8382000" cy="1665288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1950" y="2390775"/>
            <a:ext cx="8382000" cy="1800225"/>
          </a:xfrm>
        </p:spPr>
        <p:txBody>
          <a:bodyPr rIns="0"/>
          <a:lstStyle>
            <a:lvl1pPr>
              <a:spcBef>
                <a:spcPct val="0"/>
              </a:spcBef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55600" y="20605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666666"/>
              </a:solidFill>
            </a:endParaRPr>
          </a:p>
        </p:txBody>
      </p:sp>
      <p:pic>
        <p:nvPicPr>
          <p:cNvPr id="10247" name="Picture 7" descr="titleMaster_Logo600id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6045200" y="5965825"/>
            <a:ext cx="2746375" cy="892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FAB271-977E-4011-9721-E7D3770763CB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6C6B6E-9273-443E-8682-393115C23B48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0" y="1528763"/>
            <a:ext cx="36464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28763"/>
            <a:ext cx="36464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69E7AE-128B-46F7-BE24-A28B060E5CC4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F66E1F-91E1-43C9-B94E-C1748BC0CE28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570B73-8380-4513-AA98-D5A6C7C3ECEF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5B2341-C33A-4D32-A342-B179CF9D50D0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6D1DD4-FD2E-413A-B910-87967170C7CF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6FB08-7E5B-4489-AA63-EF88A2EA7B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D70BA3-6A63-483E-A874-5B94FC39A847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068BE2-1AAC-4BC8-B1BD-2D345E769DB0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5725" y="457200"/>
            <a:ext cx="1860550" cy="564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0900" y="457200"/>
            <a:ext cx="5432425" cy="564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64876A-D0F3-4955-9CC3-ABF14F2FEB7C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13F3-7195-40DF-8C1B-4D2114C35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85F81-8AD6-4BC0-993F-D752CAA4FB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18DF6-6157-41EF-8AF1-0C380C2F6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8BD5A-00FB-4B0C-9895-6069E25130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823E1-4BFF-49A0-A01F-2B68CF96A3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1E4CD-9390-4E0A-ABC4-D71432A8D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01E9-A632-4BAF-A793-40FC16AE77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81C4B-787A-48EA-B109-E62B91DD2F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2C503-0CB8-46D1-9201-83BFEB264E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84D-8986-4769-8924-327C66DFA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F6F6B-9188-47B3-9991-4E40CBD8B1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0B133-8E46-4A1B-B220-A5F777451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</a:pPr>
            <a:endParaRPr lang="en-US" b="1" smtClean="0">
              <a:solidFill>
                <a:srgbClr val="4B4B4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8" descr="TR_Slid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slideMaster_Logo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b="1">
              <a:solidFill>
                <a:srgbClr val="4B4B4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2438" y="1074738"/>
            <a:ext cx="8058150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endParaRPr lang="en-US" b="1" smtClean="0">
              <a:solidFill>
                <a:srgbClr val="4B4B4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0" y="225059"/>
            <a:ext cx="7369175" cy="8366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BDC0E0-6C26-42CB-9367-3ED04EFE355D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56E98-84BC-4588-BAA6-0FBD72B774FE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</a:pPr>
            <a:endParaRPr lang="en-US" b="1" smtClean="0">
              <a:solidFill>
                <a:srgbClr val="4B4B4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8" descr="TR_Slid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slideMaster_Logo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b="1">
              <a:solidFill>
                <a:srgbClr val="4B4B4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2438" y="1074738"/>
            <a:ext cx="8058150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endParaRPr lang="en-US" b="1" smtClean="0">
              <a:solidFill>
                <a:srgbClr val="4B4B4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0" y="225059"/>
            <a:ext cx="7369175" cy="8366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BDC0E0-6C26-42CB-9367-3ED04EFE355D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56E98-84BC-4588-BAA6-0FBD72B774FE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RCID-art-logo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2743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8382000" cy="1436688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124200"/>
            <a:ext cx="8382000" cy="2438400"/>
          </a:xfrm>
        </p:spPr>
        <p:txBody>
          <a:bodyPr rIns="0"/>
          <a:lstStyle>
            <a:lvl1pPr>
              <a:spcBef>
                <a:spcPct val="0"/>
              </a:spcBef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569DD-084D-4866-82F2-9B62301C28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0" y="2133600"/>
            <a:ext cx="36464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2133600"/>
            <a:ext cx="3646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2550" y="990600"/>
            <a:ext cx="1863725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90600"/>
            <a:ext cx="54419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EF80F-6F06-4A81-B6E6-5AC759C2B9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F5FE-596F-4A97-A340-5E649A4E23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B97C1-638D-4DEE-A368-F06A78EF87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85B08-4205-4A48-B3AC-9BE7A73A18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0C820-BA97-4CD5-8671-09AB4514E8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400" dirty="0"/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643B76D5-3BA6-41C3-BDA1-E3F5DDC249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15075"/>
            <a:ext cx="1652588" cy="536575"/>
          </a:xfrm>
          <a:prstGeom prst="rect">
            <a:avLst/>
          </a:prstGeom>
          <a:noFill/>
        </p:spPr>
      </p:pic>
      <p:pic>
        <p:nvPicPr>
          <p:cNvPr id="9219" name="Picture 3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7825" y="6323013"/>
            <a:ext cx="1644650" cy="528637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E2F04B15-4C11-424A-9B3F-8BBBE6A3216E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50900" y="457200"/>
            <a:ext cx="7445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0900" y="1528763"/>
            <a:ext cx="74453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87338" indent="-28575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569913" indent="-280988" algn="l" rtl="0" eaLnBrk="1" fontAlgn="base" hangingPunct="1">
        <a:spcBef>
          <a:spcPct val="3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852488" indent="-280988" algn="l" rtl="0" eaLnBrk="1" fontAlgn="base" hangingPunct="1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11350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15922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0494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5066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9638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  <a:defRPr/>
            </a:pPr>
            <a:endParaRPr lang="en-US" sz="2400" dirty="0">
              <a:solidFill>
                <a:srgbClr val="4B4B4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18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0">
                <a:solidFill>
                  <a:srgbClr val="4B4B4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0DB2DF-B4BD-4B83-B58F-D23B08A36A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17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400" dirty="0">
              <a:solidFill>
                <a:srgbClr val="4B4B4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72C7DDC6-E422-407E-B9D6-4E0A2802B11E}" type="slidenum">
              <a:rPr lang="en-US" b="1" smtClean="0">
                <a:solidFill>
                  <a:srgbClr val="4B4B4B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b="1" smtClean="0">
              <a:solidFill>
                <a:srgbClr val="4B4B4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Arial" charset="0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Arial" charset="0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Arial" charset="0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72C7DDC6-E422-407E-B9D6-4E0A2802B11E}" type="slidenum">
              <a:rPr lang="en-US" b="1" smtClean="0">
                <a:solidFill>
                  <a:srgbClr val="4B4B4B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b="1" smtClean="0">
              <a:solidFill>
                <a:srgbClr val="4B4B4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Arial" charset="0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Arial" charset="0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Arial" charset="0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90600"/>
            <a:ext cx="74453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0900" y="2133600"/>
            <a:ext cx="7445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3316" name="Picture 14" descr="ORCID-art-logo_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0"/>
            <a:ext cx="2743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5" descr="ORCID-art-tag_pp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0" y="0"/>
            <a:ext cx="36576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ividing Line"/>
          <p:cNvSpPr>
            <a:spLocks noChangeShapeType="1"/>
          </p:cNvSpPr>
          <p:nvPr userDrawn="1"/>
        </p:nvSpPr>
        <p:spPr bwMode="auto">
          <a:xfrm>
            <a:off x="546100" y="1563688"/>
            <a:ext cx="8240713" cy="0"/>
          </a:xfrm>
          <a:prstGeom prst="line">
            <a:avLst/>
          </a:prstGeom>
          <a:noFill/>
          <a:ln w="9525">
            <a:solidFill>
              <a:srgbClr val="80B2C9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endParaRPr kumimoji="1" lang="en-US" sz="1000" smtClean="0">
              <a:solidFill>
                <a:prstClr val="black"/>
              </a:solidFill>
              <a:latin typeface="Lucida Sans Unicode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89B"/>
          </a:solidFill>
          <a:latin typeface="+mj-lt"/>
          <a:ea typeface="ＭＳ Ｐゴシック" charset="-128"/>
          <a:cs typeface="ＭＳ Ｐゴシック" pitchFamily="-108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89B"/>
          </a:solidFill>
          <a:latin typeface="Arial" charset="0"/>
          <a:ea typeface="ＭＳ Ｐゴシック" charset="-128"/>
          <a:cs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89B"/>
          </a:solidFill>
          <a:latin typeface="Arial" charset="0"/>
          <a:ea typeface="ＭＳ Ｐゴシック" charset="-128"/>
          <a:cs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89B"/>
          </a:solidFill>
          <a:latin typeface="Arial" charset="0"/>
          <a:ea typeface="ＭＳ Ｐゴシック" charset="-128"/>
          <a:cs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89B"/>
          </a:solidFill>
          <a:latin typeface="Arial" charset="0"/>
          <a:ea typeface="ＭＳ Ｐゴシック" charset="-128"/>
          <a:cs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89B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89B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89B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89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-128"/>
          <a:cs typeface="ＭＳ Ｐゴシック" pitchFamily="-108" charset="-128"/>
        </a:defRPr>
      </a:lvl1pPr>
      <a:lvl2pPr marL="287338" indent="-28575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569913" indent="-280988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852488" indent="-280988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135063" indent="-280988" algn="l" rtl="0" eaLnBrk="0" fontAlgn="base" hangingPunct="0">
        <a:spcBef>
          <a:spcPct val="20000"/>
        </a:spcBef>
        <a:spcAft>
          <a:spcPct val="2000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15922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0494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5066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29638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5.png"/><Relationship Id="rId4" Type="http://schemas.openxmlformats.org/officeDocument/2006/relationships/oleObject" Target="../embeddings/Microsoft_Office_Excel_97-2003_Worksheet1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Macintosh%20HD:Users:alan:Desktop:Current%20work:Thomson%20Powerpoint:timeline3.jp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cap="all" dirty="0" smtClean="0"/>
              <a:t>Research Evaluation</a:t>
            </a:r>
            <a:br>
              <a:rPr lang="en-US" sz="2800" cap="all" dirty="0" smtClean="0"/>
            </a:br>
            <a:r>
              <a:rPr lang="en-US" sz="2800" cap="all" dirty="0" smtClean="0"/>
              <a:t>In The Age Of Global Digital Scholarship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54525"/>
            <a:ext cx="8382000" cy="1279525"/>
          </a:xfrm>
        </p:spPr>
        <p:txBody>
          <a:bodyPr/>
          <a:lstStyle/>
          <a:p>
            <a:pPr eaLnBrk="1" hangingPunct="1"/>
            <a:r>
              <a:rPr lang="en-US" dirty="0" smtClean="0"/>
              <a:t>O’Reilly Strata Conference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Brian Wilson, Vice President, Chief Architect</a:t>
            </a:r>
          </a:p>
          <a:p>
            <a:pPr eaLnBrk="1" hangingPunct="1"/>
            <a:r>
              <a:rPr lang="en-US" dirty="0" smtClean="0"/>
              <a:t>Healthcare and Science Business</a:t>
            </a:r>
          </a:p>
          <a:p>
            <a:pPr eaLnBrk="1" hangingPunct="1"/>
            <a:r>
              <a:rPr lang="en-US" dirty="0" smtClean="0"/>
              <a:t>3 February 2011</a:t>
            </a:r>
          </a:p>
        </p:txBody>
      </p:sp>
      <p:pic>
        <p:nvPicPr>
          <p:cNvPr id="36868" name="Picture 4" descr="scientific3"/>
          <p:cNvPicPr>
            <a:picLocks noChangeAspect="1" noChangeArrowheads="1"/>
          </p:cNvPicPr>
          <p:nvPr/>
        </p:nvPicPr>
        <p:blipFill>
          <a:blip r:embed="rId3" cstate="print"/>
          <a:srcRect t="-2783" b="-4699"/>
          <a:stretch>
            <a:fillRect/>
          </a:stretch>
        </p:blipFill>
        <p:spPr bwMode="auto">
          <a:xfrm>
            <a:off x="338138" y="304800"/>
            <a:ext cx="84550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52600" y="2578100"/>
            <a:ext cx="5715000" cy="1066800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pPr eaLnBrk="1" hangingPunct="1"/>
            <a:r>
              <a:rPr lang="en-US" dirty="0" smtClean="0"/>
              <a:t>IMPACT FACTOR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7412" y="1639888"/>
            <a:ext cx="7369175" cy="3008312"/>
          </a:xfrm>
        </p:spPr>
        <p:txBody>
          <a:bodyPr/>
          <a:lstStyle/>
          <a:p>
            <a:pPr marL="0" indent="0" eaLnBrk="1" hangingPunct="1">
              <a:buNone/>
              <a:tabLst>
                <a:tab pos="2235200" algn="l"/>
              </a:tabLst>
            </a:pPr>
            <a:r>
              <a:rPr lang="en-US" sz="1800" b="1" cap="all" dirty="0" smtClean="0">
                <a:solidFill>
                  <a:srgbClr val="4B4B4B"/>
                </a:solidFill>
              </a:rPr>
              <a:t> Impact Factor</a:t>
            </a:r>
            <a:r>
              <a:rPr lang="en-US" sz="1800" b="1" dirty="0" smtClean="0">
                <a:solidFill>
                  <a:srgbClr val="4B4B4B"/>
                </a:solidFill>
              </a:rPr>
              <a:t>:</a:t>
            </a:r>
            <a:r>
              <a:rPr lang="en-US" sz="1800" dirty="0" smtClean="0">
                <a:solidFill>
                  <a:srgbClr val="4B4B4B"/>
                </a:solidFill>
              </a:rPr>
              <a:t>	Average citations from items in 2010 to items 	published in the journal in 2009 or 2008</a:t>
            </a:r>
          </a:p>
          <a:p>
            <a:pPr marL="0" indent="0" eaLnBrk="1" hangingPunct="1">
              <a:buNone/>
              <a:tabLst>
                <a:tab pos="2235200" algn="l"/>
              </a:tabLst>
            </a:pPr>
            <a:endParaRPr lang="en-US" sz="1800" dirty="0" smtClean="0">
              <a:solidFill>
                <a:srgbClr val="4B4B4B"/>
              </a:solidFill>
            </a:endParaRPr>
          </a:p>
          <a:p>
            <a:pPr marL="0" indent="0" eaLnBrk="1" hangingPunct="1">
              <a:buNone/>
              <a:tabLst>
                <a:tab pos="2235200" algn="l"/>
              </a:tabLst>
            </a:pPr>
            <a:r>
              <a:rPr lang="en-US" sz="1800" dirty="0" smtClean="0">
                <a:solidFill>
                  <a:srgbClr val="4B4B4B"/>
                </a:solidFill>
              </a:rPr>
              <a:t>	Citations in 2010 to years 2009 or 2008</a:t>
            </a:r>
          </a:p>
          <a:p>
            <a:pPr marL="0" indent="0" eaLnBrk="1" hangingPunct="1">
              <a:buNone/>
              <a:tabLst>
                <a:tab pos="2235200" algn="l"/>
              </a:tabLst>
            </a:pPr>
            <a:r>
              <a:rPr lang="en-US" sz="1800" dirty="0" smtClean="0">
                <a:solidFill>
                  <a:srgbClr val="4B4B4B"/>
                </a:solidFill>
              </a:rPr>
              <a:t>	 Citable items indexed in 2009 or 2008</a:t>
            </a:r>
          </a:p>
          <a:p>
            <a:pPr marL="0" indent="0" eaLnBrk="1" hangingPunct="1">
              <a:buNone/>
              <a:tabLst>
                <a:tab pos="2235200" algn="l"/>
              </a:tabLst>
            </a:pPr>
            <a:endParaRPr lang="en-US" sz="1800" dirty="0" smtClean="0">
              <a:solidFill>
                <a:srgbClr val="4B4B4B"/>
              </a:solidFill>
            </a:endParaRPr>
          </a:p>
          <a:p>
            <a:pPr marL="0" indent="0" eaLnBrk="1" hangingPunct="1">
              <a:buNone/>
              <a:tabLst>
                <a:tab pos="2235200" algn="l"/>
              </a:tabLst>
            </a:pPr>
            <a:r>
              <a:rPr lang="en-US" sz="1800" b="1" cap="all" dirty="0" smtClean="0">
                <a:solidFill>
                  <a:srgbClr val="4B4B4B"/>
                </a:solidFill>
              </a:rPr>
              <a:t>Immediacy Index:</a:t>
            </a:r>
            <a:r>
              <a:rPr lang="en-US" sz="1800" dirty="0" smtClean="0">
                <a:solidFill>
                  <a:srgbClr val="4B4B4B"/>
                </a:solidFill>
              </a:rPr>
              <a:t>	Average citations from items published in 2005</a:t>
            </a:r>
            <a:br>
              <a:rPr lang="en-US" sz="1800" dirty="0" smtClean="0">
                <a:solidFill>
                  <a:srgbClr val="4B4B4B"/>
                </a:solidFill>
              </a:rPr>
            </a:br>
            <a:r>
              <a:rPr lang="en-US" sz="1800" dirty="0" smtClean="0">
                <a:solidFill>
                  <a:srgbClr val="4B4B4B"/>
                </a:solidFill>
              </a:rPr>
              <a:t>	to items published in 2005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36900" y="3085068"/>
            <a:ext cx="3962400" cy="1588"/>
          </a:xfrm>
          <a:prstGeom prst="line">
            <a:avLst/>
          </a:prstGeom>
          <a:ln w="1905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32420" y="2894568"/>
            <a:ext cx="116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4B4B4B"/>
                </a:solidFill>
              </a:rPr>
              <a:t>IF 2010 =</a:t>
            </a:r>
            <a:endParaRPr lang="en-US" b="1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3" cstate="print"/>
          <a:srcRect l="-1497" r="-1809" b="-3417"/>
          <a:stretch>
            <a:fillRect/>
          </a:stretch>
        </p:blipFill>
        <p:spPr bwMode="auto">
          <a:xfrm>
            <a:off x="4572000" y="2374900"/>
            <a:ext cx="3733800" cy="2047277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pPr>
              <a:defRPr/>
            </a:pPr>
            <a:r>
              <a:rPr lang="en-US" cap="all" dirty="0">
                <a:solidFill>
                  <a:srgbClr val="FF8000"/>
                </a:solidFill>
              </a:rPr>
              <a:t>“I</a:t>
            </a:r>
            <a:r>
              <a:rPr lang="en-US" cap="all" dirty="0" err="1">
                <a:solidFill>
                  <a:srgbClr val="FF8000"/>
                </a:solidFill>
              </a:rPr>
              <a:t>mpact</a:t>
            </a:r>
            <a:r>
              <a:rPr lang="en-US" cap="all" dirty="0">
                <a:solidFill>
                  <a:srgbClr val="FF8000"/>
                </a:solidFill>
              </a:rPr>
              <a:t> Factor”: A simple,</a:t>
            </a:r>
            <a:br>
              <a:rPr lang="en-US" cap="all" dirty="0">
                <a:solidFill>
                  <a:srgbClr val="FF8000"/>
                </a:solidFill>
              </a:rPr>
            </a:br>
            <a:r>
              <a:rPr lang="en-US" cap="all" dirty="0">
                <a:solidFill>
                  <a:srgbClr val="FF8000"/>
                </a:solidFill>
              </a:rPr>
              <a:t>much-discussed ratio</a:t>
            </a:r>
          </a:p>
        </p:txBody>
      </p:sp>
      <p:sp>
        <p:nvSpPr>
          <p:cNvPr id="16386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D759B80C-C2A2-4D65-97DC-158BE5259753}" type="slidenum">
              <a:rPr lang="en-US" smtClean="0">
                <a:solidFill>
                  <a:srgbClr val="666666"/>
                </a:solidFill>
              </a:rPr>
              <a:pPr/>
              <a:t>11</a:t>
            </a:fld>
            <a:endParaRPr lang="en-US" smtClean="0">
              <a:solidFill>
                <a:srgbClr val="666666"/>
              </a:solidFill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838200" y="2286000"/>
            <a:ext cx="3657600" cy="327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406400" algn="l"/>
              </a:tabLst>
            </a:pPr>
            <a:r>
              <a:rPr lang="en-US" b="1" dirty="0">
                <a:solidFill>
                  <a:schemeClr val="tx2"/>
                </a:solidFill>
              </a:rPr>
              <a:t>A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>
                <a:solidFill>
                  <a:srgbClr val="4B4B4B"/>
                </a:solidFill>
              </a:rPr>
              <a:t>= total cites in current year</a:t>
            </a:r>
          </a:p>
          <a:p>
            <a:pPr>
              <a:spcBef>
                <a:spcPct val="50000"/>
              </a:spcBef>
              <a:tabLst>
                <a:tab pos="406400" algn="l"/>
              </a:tabLst>
            </a:pPr>
            <a:r>
              <a:rPr lang="en-US" b="1" dirty="0">
                <a:solidFill>
                  <a:srgbClr val="FF8000"/>
                </a:solidFill>
              </a:rPr>
              <a:t>B </a:t>
            </a:r>
            <a:r>
              <a:rPr lang="en-US" b="1" dirty="0">
                <a:solidFill>
                  <a:srgbClr val="4B4B4B"/>
                </a:solidFill>
              </a:rPr>
              <a:t>= current year cites to items</a:t>
            </a:r>
            <a:br>
              <a:rPr lang="en-US" b="1" dirty="0">
                <a:solidFill>
                  <a:srgbClr val="4B4B4B"/>
                </a:solidFill>
              </a:rPr>
            </a:br>
            <a:r>
              <a:rPr lang="en-US" b="1" dirty="0">
                <a:solidFill>
                  <a:srgbClr val="4B4B4B"/>
                </a:solidFill>
              </a:rPr>
              <a:t>	published in two preceding</a:t>
            </a:r>
            <a:br>
              <a:rPr lang="en-US" b="1" dirty="0">
                <a:solidFill>
                  <a:srgbClr val="4B4B4B"/>
                </a:solidFill>
              </a:rPr>
            </a:br>
            <a:r>
              <a:rPr lang="en-US" b="1" dirty="0">
                <a:solidFill>
                  <a:srgbClr val="4B4B4B"/>
                </a:solidFill>
              </a:rPr>
              <a:t>	years </a:t>
            </a:r>
            <a:r>
              <a:rPr lang="en-US" dirty="0">
                <a:solidFill>
                  <a:srgbClr val="4B4B4B"/>
                </a:solidFill>
              </a:rPr>
              <a:t>(a subset of A)</a:t>
            </a:r>
          </a:p>
          <a:p>
            <a:pPr>
              <a:spcBef>
                <a:spcPct val="50000"/>
              </a:spcBef>
              <a:tabLst>
                <a:tab pos="406400" algn="l"/>
              </a:tabLst>
            </a:pPr>
            <a:r>
              <a:rPr lang="en-US" b="1" dirty="0">
                <a:solidFill>
                  <a:srgbClr val="FF8000"/>
                </a:solidFill>
              </a:rPr>
              <a:t>C </a:t>
            </a:r>
            <a:r>
              <a:rPr lang="en-US" b="1" dirty="0">
                <a:solidFill>
                  <a:srgbClr val="4B4B4B"/>
                </a:solidFill>
              </a:rPr>
              <a:t>= number of articles (‘citable</a:t>
            </a:r>
            <a:br>
              <a:rPr lang="en-US" b="1" dirty="0">
                <a:solidFill>
                  <a:srgbClr val="4B4B4B"/>
                </a:solidFill>
              </a:rPr>
            </a:br>
            <a:r>
              <a:rPr lang="en-US" b="1" dirty="0">
                <a:solidFill>
                  <a:srgbClr val="4B4B4B"/>
                </a:solidFill>
              </a:rPr>
              <a:t>	items’, </a:t>
            </a:r>
            <a:r>
              <a:rPr lang="en-US" dirty="0">
                <a:solidFill>
                  <a:srgbClr val="4B4B4B"/>
                </a:solidFill>
              </a:rPr>
              <a:t>excluding editorials, </a:t>
            </a:r>
            <a:br>
              <a:rPr lang="en-US" dirty="0">
                <a:solidFill>
                  <a:srgbClr val="4B4B4B"/>
                </a:solidFill>
              </a:rPr>
            </a:br>
            <a:r>
              <a:rPr lang="en-US" dirty="0">
                <a:solidFill>
                  <a:srgbClr val="4B4B4B"/>
                </a:solidFill>
              </a:rPr>
              <a:t>	letters, news items, and </a:t>
            </a:r>
            <a:br>
              <a:rPr lang="en-US" dirty="0">
                <a:solidFill>
                  <a:srgbClr val="4B4B4B"/>
                </a:solidFill>
              </a:rPr>
            </a:br>
            <a:r>
              <a:rPr lang="en-US" dirty="0">
                <a:solidFill>
                  <a:srgbClr val="4B4B4B"/>
                </a:solidFill>
              </a:rPr>
              <a:t>	meeting abstracts) published </a:t>
            </a:r>
            <a:br>
              <a:rPr lang="en-US" dirty="0">
                <a:solidFill>
                  <a:srgbClr val="4B4B4B"/>
                </a:solidFill>
              </a:rPr>
            </a:br>
            <a:r>
              <a:rPr lang="en-US" dirty="0">
                <a:solidFill>
                  <a:srgbClr val="4B4B4B"/>
                </a:solidFill>
              </a:rPr>
              <a:t>	in two preceding years</a:t>
            </a:r>
          </a:p>
          <a:p>
            <a:pPr>
              <a:spcBef>
                <a:spcPct val="50000"/>
              </a:spcBef>
              <a:tabLst>
                <a:tab pos="406400" algn="l"/>
              </a:tabLst>
            </a:pPr>
            <a:r>
              <a:rPr lang="en-US" b="1" dirty="0">
                <a:solidFill>
                  <a:srgbClr val="FF8000"/>
                </a:solidFill>
              </a:rPr>
              <a:t>D </a:t>
            </a:r>
            <a:r>
              <a:rPr lang="en-US" b="1" dirty="0">
                <a:solidFill>
                  <a:srgbClr val="4B4B4B"/>
                </a:solidFill>
              </a:rPr>
              <a:t>= </a:t>
            </a:r>
            <a:r>
              <a:rPr lang="en-US" b="1" dirty="0">
                <a:solidFill>
                  <a:srgbClr val="FF8000"/>
                </a:solidFill>
              </a:rPr>
              <a:t>B</a:t>
            </a:r>
            <a:r>
              <a:rPr lang="en-US" b="1" dirty="0">
                <a:solidFill>
                  <a:srgbClr val="4B4B4B"/>
                </a:solidFill>
              </a:rPr>
              <a:t>/</a:t>
            </a:r>
            <a:r>
              <a:rPr lang="en-US" b="1" dirty="0">
                <a:solidFill>
                  <a:srgbClr val="FF8000"/>
                </a:solidFill>
              </a:rPr>
              <a:t>C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>
                <a:solidFill>
                  <a:srgbClr val="4B4B4B"/>
                </a:solidFill>
              </a:rPr>
              <a:t>= Journal Impact Factor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600200"/>
            <a:ext cx="7467600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406400" algn="l"/>
              </a:tabLst>
            </a:pPr>
            <a:r>
              <a:rPr lang="en-US" cap="all" dirty="0">
                <a:solidFill>
                  <a:schemeClr val="accent4"/>
                </a:solidFill>
              </a:rPr>
              <a:t>Definition:</a:t>
            </a:r>
            <a:r>
              <a:rPr lang="en-US" b="1" cap="all" dirty="0">
                <a:solidFill>
                  <a:schemeClr val="accent4"/>
                </a:solidFill>
              </a:rPr>
              <a:t> </a:t>
            </a:r>
            <a:r>
              <a:rPr lang="en-US" b="1" dirty="0">
                <a:solidFill>
                  <a:schemeClr val="accent4"/>
                </a:solidFill>
              </a:rPr>
              <a:t>Ratio</a:t>
            </a:r>
            <a:r>
              <a:rPr lang="en-US" dirty="0">
                <a:solidFill>
                  <a:schemeClr val="accent4"/>
                </a:solidFill>
              </a:rPr>
              <a:t> between </a:t>
            </a:r>
            <a:r>
              <a:rPr lang="en-US" b="1" dirty="0">
                <a:solidFill>
                  <a:schemeClr val="accent4"/>
                </a:solidFill>
              </a:rPr>
              <a:t>citations </a:t>
            </a:r>
            <a:r>
              <a:rPr lang="en-US" dirty="0">
                <a:solidFill>
                  <a:schemeClr val="accent4"/>
                </a:solidFill>
              </a:rPr>
              <a:t>and </a:t>
            </a:r>
            <a:r>
              <a:rPr lang="en-US" b="1" dirty="0">
                <a:solidFill>
                  <a:schemeClr val="accent4"/>
                </a:solidFill>
              </a:rPr>
              <a:t>citable items.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pPr>
              <a:defRPr/>
            </a:pPr>
            <a:r>
              <a:rPr lang="en-US" cap="all" dirty="0">
                <a:solidFill>
                  <a:srgbClr val="FF8000"/>
                </a:solidFill>
              </a:rPr>
              <a:t>“H” </a:t>
            </a:r>
            <a:r>
              <a:rPr lang="en-US" cap="all" dirty="0" smtClean="0">
                <a:solidFill>
                  <a:srgbClr val="FF8000"/>
                </a:solidFill>
              </a:rPr>
              <a:t>Index…</a:t>
            </a:r>
            <a:endParaRPr lang="en-US" cap="all" dirty="0">
              <a:solidFill>
                <a:srgbClr val="FF8000"/>
              </a:solidFill>
            </a:endParaRP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36F258B5-E0C6-4B14-9925-DDB704FF481A}" type="slidenum">
              <a:rPr lang="en-US" smtClean="0">
                <a:solidFill>
                  <a:srgbClr val="666666"/>
                </a:solidFill>
              </a:rPr>
              <a:pPr/>
              <a:t>12</a:t>
            </a:fld>
            <a:endParaRPr lang="en-US" smtClean="0">
              <a:solidFill>
                <a:srgbClr val="666666"/>
              </a:solidFill>
            </a:endParaRPr>
          </a:p>
        </p:txBody>
      </p:sp>
      <p:cxnSp>
        <p:nvCxnSpPr>
          <p:cNvPr id="19459" name="Straight Connector 6"/>
          <p:cNvCxnSpPr>
            <a:cxnSpLocks noChangeShapeType="1"/>
          </p:cNvCxnSpPr>
          <p:nvPr/>
        </p:nvCxnSpPr>
        <p:spPr bwMode="auto">
          <a:xfrm rot="5400000" flipH="1" flipV="1">
            <a:off x="-1123156" y="3758406"/>
            <a:ext cx="4076700" cy="1587"/>
          </a:xfrm>
          <a:prstGeom prst="line">
            <a:avLst/>
          </a:prstGeom>
          <a:noFill/>
          <a:ln w="25400" cap="rnd" cmpd="sng" algn="ctr">
            <a:solidFill>
              <a:schemeClr val="tx2"/>
            </a:solidFill>
            <a:prstDash val="sysDot"/>
            <a:round/>
            <a:headEnd type="none" w="med" len="med"/>
            <a:tailEnd type="triangle" w="lg" len="med"/>
          </a:ln>
        </p:spPr>
      </p:cxnSp>
      <p:cxnSp>
        <p:nvCxnSpPr>
          <p:cNvPr id="19460" name="Straight Connector 11"/>
          <p:cNvCxnSpPr>
            <a:cxnSpLocks noChangeShapeType="1"/>
          </p:cNvCxnSpPr>
          <p:nvPr/>
        </p:nvCxnSpPr>
        <p:spPr bwMode="auto">
          <a:xfrm>
            <a:off x="914400" y="5805488"/>
            <a:ext cx="7391400" cy="1588"/>
          </a:xfrm>
          <a:prstGeom prst="line">
            <a:avLst/>
          </a:prstGeom>
          <a:noFill/>
          <a:ln w="25400" cap="rnd" cmpd="sng" algn="ctr">
            <a:solidFill>
              <a:schemeClr val="tx2"/>
            </a:solidFill>
            <a:prstDash val="sysDot"/>
            <a:round/>
            <a:headEnd type="none" w="med" len="med"/>
            <a:tailEnd type="triangle" w="lg" len="med"/>
          </a:ln>
        </p:spPr>
      </p:cxnSp>
      <p:cxnSp>
        <p:nvCxnSpPr>
          <p:cNvPr id="19461" name="Straight Arrow Connector 20"/>
          <p:cNvCxnSpPr>
            <a:cxnSpLocks noChangeShapeType="1"/>
          </p:cNvCxnSpPr>
          <p:nvPr/>
        </p:nvCxnSpPr>
        <p:spPr bwMode="auto">
          <a:xfrm>
            <a:off x="8783638" y="30559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19462" name="TextBox 21"/>
          <p:cNvSpPr txBox="1">
            <a:spLocks noChangeArrowheads="1"/>
          </p:cNvSpPr>
          <p:nvPr/>
        </p:nvSpPr>
        <p:spPr bwMode="auto">
          <a:xfrm>
            <a:off x="3092450" y="5829300"/>
            <a:ext cx="29693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cap="all">
                <a:solidFill>
                  <a:srgbClr val="4B4B4B"/>
                </a:solidFill>
              </a:rPr>
              <a:t>Publications Ranked by Citation</a:t>
            </a:r>
          </a:p>
        </p:txBody>
      </p:sp>
      <p:sp>
        <p:nvSpPr>
          <p:cNvPr id="19463" name="TextBox 22"/>
          <p:cNvSpPr txBox="1">
            <a:spLocks noChangeArrowheads="1"/>
          </p:cNvSpPr>
          <p:nvPr/>
        </p:nvSpPr>
        <p:spPr bwMode="auto">
          <a:xfrm rot="16200000">
            <a:off x="284607" y="3609975"/>
            <a:ext cx="9825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cap="all">
                <a:solidFill>
                  <a:srgbClr val="4B4B4B"/>
                </a:solidFill>
              </a:rPr>
              <a:t>Citations</a:t>
            </a:r>
          </a:p>
        </p:txBody>
      </p:sp>
      <p:sp>
        <p:nvSpPr>
          <p:cNvPr id="11" name="Arc 10"/>
          <p:cNvSpPr/>
          <p:nvPr/>
        </p:nvSpPr>
        <p:spPr bwMode="auto">
          <a:xfrm rot="10800000">
            <a:off x="965200" y="-806450"/>
            <a:ext cx="10082213" cy="6569075"/>
          </a:xfrm>
          <a:prstGeom prst="arc">
            <a:avLst>
              <a:gd name="adj1" fmla="val 16200004"/>
              <a:gd name="adj2" fmla="val 4930"/>
            </a:avLst>
          </a:prstGeom>
          <a:noFill/>
          <a:ln w="571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182880" bIns="0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666666"/>
              </a:solidFill>
            </a:endParaRPr>
          </a:p>
        </p:txBody>
      </p:sp>
      <p:cxnSp>
        <p:nvCxnSpPr>
          <p:cNvPr id="19465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1585119" y="3975894"/>
            <a:ext cx="769938" cy="711200"/>
          </a:xfrm>
          <a:prstGeom prst="line">
            <a:avLst/>
          </a:prstGeom>
          <a:noFill/>
          <a:ln w="28575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468" name="TextBox 17"/>
          <p:cNvSpPr txBox="1">
            <a:spLocks noChangeArrowheads="1"/>
          </p:cNvSpPr>
          <p:nvPr/>
        </p:nvSpPr>
        <p:spPr bwMode="auto">
          <a:xfrm>
            <a:off x="2311400" y="3606800"/>
            <a:ext cx="3513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H </a:t>
            </a:r>
          </a:p>
        </p:txBody>
      </p:sp>
      <p:cxnSp>
        <p:nvCxnSpPr>
          <p:cNvPr id="19479" name="Straight Connector 18"/>
          <p:cNvCxnSpPr>
            <a:cxnSpLocks noChangeShapeType="1"/>
          </p:cNvCxnSpPr>
          <p:nvPr/>
        </p:nvCxnSpPr>
        <p:spPr bwMode="auto">
          <a:xfrm rot="16200000" flipH="1">
            <a:off x="1248163" y="5098661"/>
            <a:ext cx="1362077" cy="23003"/>
          </a:xfrm>
          <a:prstGeom prst="line">
            <a:avLst/>
          </a:prstGeom>
          <a:noFill/>
          <a:ln w="5715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4876800" y="1719024"/>
            <a:ext cx="3378200" cy="295978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cap="all" dirty="0">
                <a:solidFill>
                  <a:srgbClr val="4B4B4B"/>
                </a:solidFill>
              </a:rPr>
              <a:t>Definition</a:t>
            </a:r>
          </a:p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sz="1600" dirty="0">
                <a:solidFill>
                  <a:srgbClr val="4B4B4B"/>
                </a:solidFill>
              </a:rPr>
              <a:t>‘A scientist has index </a:t>
            </a:r>
            <a:r>
              <a:rPr lang="en-US" sz="1600" i="1" dirty="0">
                <a:solidFill>
                  <a:srgbClr val="4B4B4B"/>
                </a:solidFill>
              </a:rPr>
              <a:t>h if h of his or her </a:t>
            </a:r>
            <a:r>
              <a:rPr lang="en-US" sz="1600" i="1" dirty="0" err="1">
                <a:solidFill>
                  <a:srgbClr val="4B4B4B"/>
                </a:solidFill>
              </a:rPr>
              <a:t>Np</a:t>
            </a:r>
            <a:r>
              <a:rPr lang="en-US" sz="1600" i="1" dirty="0">
                <a:solidFill>
                  <a:srgbClr val="4B4B4B"/>
                </a:solidFill>
              </a:rPr>
              <a:t> papers have h citations and the other </a:t>
            </a:r>
            <a:r>
              <a:rPr lang="en-US" sz="1600" dirty="0">
                <a:solidFill>
                  <a:srgbClr val="4B4B4B"/>
                </a:solidFill>
              </a:rPr>
              <a:t>(</a:t>
            </a:r>
            <a:r>
              <a:rPr lang="en-US" sz="1600" i="1" dirty="0" err="1">
                <a:solidFill>
                  <a:srgbClr val="4B4B4B"/>
                </a:solidFill>
              </a:rPr>
              <a:t>Np</a:t>
            </a:r>
            <a:r>
              <a:rPr lang="en-US" sz="1600" i="1" dirty="0">
                <a:solidFill>
                  <a:srgbClr val="4B4B4B"/>
                </a:solidFill>
              </a:rPr>
              <a:t>– h) papers have ≤h citations each</a:t>
            </a:r>
            <a:r>
              <a:rPr lang="en-US" sz="1600" i="1" dirty="0" smtClean="0">
                <a:solidFill>
                  <a:srgbClr val="4B4B4B"/>
                </a:solidFill>
              </a:rPr>
              <a:t>.’</a:t>
            </a:r>
          </a:p>
          <a:p>
            <a:pPr marL="114300" indent="-146304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4B4B4B"/>
                </a:solidFill>
              </a:rPr>
              <a:t>Combines impact and size</a:t>
            </a:r>
          </a:p>
          <a:p>
            <a:pPr marL="114300" indent="-146304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4B4B4B"/>
                </a:solidFill>
              </a:rPr>
              <a:t>Can be applied to any selection</a:t>
            </a:r>
            <a:br>
              <a:rPr lang="en-US" sz="1600" dirty="0" smtClean="0">
                <a:solidFill>
                  <a:srgbClr val="4B4B4B"/>
                </a:solidFill>
              </a:rPr>
            </a:br>
            <a:r>
              <a:rPr lang="en-US" sz="1600" dirty="0" smtClean="0">
                <a:solidFill>
                  <a:srgbClr val="4B4B4B"/>
                </a:solidFill>
              </a:rPr>
              <a:t>of articles </a:t>
            </a:r>
          </a:p>
          <a:p>
            <a:pPr marL="114300" indent="-146304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4B4B4B"/>
                </a:solidFill>
              </a:rPr>
              <a:t>Addresses the why not use the median?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cap="all" dirty="0" err="1" smtClean="0"/>
              <a:t>Eigenmetrics</a:t>
            </a:r>
            <a:r>
              <a:rPr lang="en-US" cap="all" dirty="0" smtClean="0"/>
              <a:t> ™</a:t>
            </a:r>
          </a:p>
        </p:txBody>
      </p:sp>
      <p:pic>
        <p:nvPicPr>
          <p:cNvPr id="5" name="Picture 1" descr="http://eigenfactor.org/images/sciencemapsample.jpg"/>
          <p:cNvPicPr>
            <a:picLocks noChangeAspect="1" noChangeArrowheads="1"/>
          </p:cNvPicPr>
          <p:nvPr/>
        </p:nvPicPr>
        <p:blipFill>
          <a:blip r:embed="rId3" cstate="print"/>
          <a:srcRect l="-4054" t="-4135" r="-3367" b="-7143"/>
          <a:stretch>
            <a:fillRect/>
          </a:stretch>
        </p:blipFill>
        <p:spPr bwMode="auto">
          <a:xfrm>
            <a:off x="848583" y="1701800"/>
            <a:ext cx="3738434" cy="347980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876800" y="1600200"/>
            <a:ext cx="3429000" cy="4006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</a:pPr>
            <a:r>
              <a:rPr lang="en-US" b="1" dirty="0" smtClean="0">
                <a:solidFill>
                  <a:srgbClr val="4B4B4B"/>
                </a:solidFill>
              </a:rPr>
              <a:t>EigenFactor Score</a:t>
            </a:r>
          </a:p>
          <a:p>
            <a:pPr marL="210312" indent="-23774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  <a:buFont typeface="Arial"/>
              <a:buChar char="•"/>
            </a:pPr>
            <a:r>
              <a:rPr lang="en-US" dirty="0" smtClean="0">
                <a:solidFill>
                  <a:srgbClr val="4B4B4B"/>
                </a:solidFill>
              </a:rPr>
              <a:t>Considers the citation network to measure a journal’s citation influence </a:t>
            </a:r>
          </a:p>
          <a:p>
            <a:pPr marL="210312" indent="-237744" eaLnBrk="0" hangingPunct="0">
              <a:spcBef>
                <a:spcPts val="800"/>
              </a:spcBef>
              <a:spcAft>
                <a:spcPts val="600"/>
              </a:spcAft>
              <a:buClr>
                <a:srgbClr val="FF8000"/>
              </a:buClr>
              <a:buFont typeface="Arial"/>
              <a:buChar char="•"/>
            </a:pPr>
            <a:r>
              <a:rPr lang="en-US" dirty="0" smtClean="0">
                <a:solidFill>
                  <a:srgbClr val="4B4B4B"/>
                </a:solidFill>
              </a:rPr>
              <a:t>Derived from JCR cited journal data (5 years)</a:t>
            </a:r>
          </a:p>
          <a:p>
            <a:pPr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</a:pPr>
            <a:r>
              <a:rPr lang="en-US" b="1" dirty="0" smtClean="0">
                <a:solidFill>
                  <a:srgbClr val="4B4B4B"/>
                </a:solidFill>
              </a:rPr>
              <a:t>Article Influence Score</a:t>
            </a:r>
          </a:p>
          <a:p>
            <a:pPr marL="210312" indent="-23774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  <a:buFont typeface="Arial"/>
              <a:buChar char="•"/>
            </a:pPr>
            <a:r>
              <a:rPr lang="en-US" dirty="0" smtClean="0">
                <a:solidFill>
                  <a:srgbClr val="4B4B4B"/>
                </a:solidFill>
              </a:rPr>
              <a:t>Analogous to Impact Factor</a:t>
            </a:r>
          </a:p>
          <a:p>
            <a:pPr marL="210312" indent="-23774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  <a:buFont typeface="Arial"/>
              <a:buChar char="•"/>
            </a:pPr>
            <a:r>
              <a:rPr lang="en-US" dirty="0" smtClean="0">
                <a:solidFill>
                  <a:srgbClr val="4B4B4B"/>
                </a:solidFill>
              </a:rPr>
              <a:t>Measures ratio of journals’ citation influence (EF score) to the size of the article in</a:t>
            </a:r>
            <a:br>
              <a:rPr lang="en-US" dirty="0" smtClean="0">
                <a:solidFill>
                  <a:srgbClr val="4B4B4B"/>
                </a:solidFill>
              </a:rPr>
            </a:br>
            <a:r>
              <a:rPr lang="en-US" dirty="0" smtClean="0">
                <a:solidFill>
                  <a:srgbClr val="4B4B4B"/>
                </a:solidFill>
              </a:rPr>
              <a:t>that period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87536" y="3962400"/>
            <a:ext cx="7594464" cy="1001515"/>
            <a:chOff x="787536" y="4191000"/>
            <a:chExt cx="7594464" cy="1001515"/>
          </a:xfrm>
        </p:grpSpPr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825371" y="4191000"/>
              <a:ext cx="14478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smtClean="0">
                  <a:solidFill>
                    <a:srgbClr val="4B4B4B"/>
                  </a:solidFill>
                  <a:latin typeface="Arial" pitchFamily="34" charset="0"/>
                  <a:cs typeface="Arial" pitchFamily="34" charset="0"/>
                </a:rPr>
                <a:t>LAV</a:t>
              </a:r>
              <a:r>
                <a:rPr lang="en-GB" sz="1200" smtClean="0">
                  <a:solidFill>
                    <a:srgbClr val="4B4B4B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GB" sz="1200" smtClean="0">
                  <a:solidFill>
                    <a:srgbClr val="4B4B4B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600" smtClean="0">
                  <a:solidFill>
                    <a:srgbClr val="4B4B4B"/>
                  </a:solidFill>
                  <a:latin typeface="Arial" pitchFamily="34" charset="0"/>
                  <a:cs typeface="Arial" pitchFamily="34" charset="0"/>
                </a:rPr>
                <a:t>(Europe)</a:t>
              </a:r>
              <a:br>
                <a:rPr lang="en-GB" sz="600" smtClean="0">
                  <a:solidFill>
                    <a:srgbClr val="4B4B4B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600" smtClean="0">
                  <a:solidFill>
                    <a:srgbClr val="4B4B4B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en-GB" sz="1400" b="1" smtClean="0">
                  <a:solidFill>
                    <a:srgbClr val="4B4B4B"/>
                  </a:solidFill>
                  <a:latin typeface="Arial" pitchFamily="34" charset="0"/>
                  <a:cs typeface="Arial" pitchFamily="34" charset="0"/>
                </a:rPr>
                <a:t>HTLV-III</a:t>
              </a:r>
              <a:br>
                <a:rPr lang="en-GB" sz="1400" b="1" smtClean="0">
                  <a:solidFill>
                    <a:srgbClr val="4B4B4B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600" smtClean="0">
                  <a:solidFill>
                    <a:srgbClr val="4B4B4B"/>
                  </a:solidFill>
                  <a:latin typeface="Arial" pitchFamily="34" charset="0"/>
                  <a:cs typeface="Arial" pitchFamily="34" charset="0"/>
                </a:rPr>
                <a:t>    (USA)</a:t>
              </a:r>
              <a:endParaRPr lang="en-US" sz="600" smtClean="0">
                <a:solidFill>
                  <a:srgbClr val="4B4B4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6" name="Text Box 7"/>
            <p:cNvSpPr txBox="1">
              <a:spLocks noChangeArrowheads="1"/>
            </p:cNvSpPr>
            <p:nvPr/>
          </p:nvSpPr>
          <p:spPr bwMode="auto">
            <a:xfrm>
              <a:off x="3276600" y="4444096"/>
              <a:ext cx="2362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smtClean="0">
                  <a:solidFill>
                    <a:srgbClr val="4B4B4B"/>
                  </a:solidFill>
                  <a:latin typeface="Arial" pitchFamily="34" charset="0"/>
                  <a:cs typeface="Arial" pitchFamily="34" charset="0"/>
                </a:rPr>
                <a:t>HIV </a:t>
              </a:r>
              <a:r>
                <a:rPr lang="en-GB" sz="1200" b="1" smtClean="0">
                  <a:solidFill>
                    <a:srgbClr val="4B4B4B"/>
                  </a:solidFill>
                  <a:latin typeface="Arial" pitchFamily="34" charset="0"/>
                  <a:cs typeface="Arial" pitchFamily="34" charset="0"/>
                </a:rPr>
                <a:t>+ many variants, “SIV”</a:t>
              </a:r>
              <a:endParaRPr lang="en-US" sz="400" b="1" smtClean="0">
                <a:solidFill>
                  <a:srgbClr val="4B4B4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7" name="Text Box 8"/>
            <p:cNvSpPr txBox="1">
              <a:spLocks noChangeArrowheads="1"/>
            </p:cNvSpPr>
            <p:nvPr/>
          </p:nvSpPr>
          <p:spPr bwMode="auto">
            <a:xfrm>
              <a:off x="787536" y="4884738"/>
              <a:ext cx="5840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cap="all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1983</a:t>
              </a:r>
              <a:endParaRPr lang="en-US" sz="1400" cap="all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8" name="Text Box 9"/>
            <p:cNvSpPr txBox="1">
              <a:spLocks noChangeArrowheads="1"/>
            </p:cNvSpPr>
            <p:nvPr/>
          </p:nvSpPr>
          <p:spPr bwMode="auto">
            <a:xfrm>
              <a:off x="2616336" y="4884738"/>
              <a:ext cx="5840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cap="all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1987</a:t>
              </a:r>
              <a:endParaRPr lang="en-US" sz="1400" cap="all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9" name="Text Box 10"/>
            <p:cNvSpPr txBox="1">
              <a:spLocks noChangeArrowheads="1"/>
            </p:cNvSpPr>
            <p:nvPr/>
          </p:nvSpPr>
          <p:spPr bwMode="auto">
            <a:xfrm>
              <a:off x="5750749" y="4884738"/>
              <a:ext cx="10310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cap="all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Present</a:t>
              </a:r>
              <a:endParaRPr lang="en-US" sz="1400" cap="all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0" name="Line 11"/>
            <p:cNvSpPr>
              <a:spLocks noChangeShapeType="1"/>
            </p:cNvSpPr>
            <p:nvPr/>
          </p:nvSpPr>
          <p:spPr bwMode="auto">
            <a:xfrm>
              <a:off x="1371600" y="5062794"/>
              <a:ext cx="1295400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dot"/>
              <a:round/>
              <a:headEnd type="none" w="med" len="med"/>
              <a:tailEnd type="triangle" w="lg" len="med"/>
            </a:ln>
          </p:spPr>
          <p:txBody>
            <a:bodyPr/>
            <a:lstStyle/>
            <a:p>
              <a:endParaRPr lang="en-US" b="1" smtClean="0">
                <a:solidFill>
                  <a:srgbClr val="4B4B4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1" name="Line 12"/>
            <p:cNvSpPr>
              <a:spLocks noChangeShapeType="1"/>
            </p:cNvSpPr>
            <p:nvPr/>
          </p:nvSpPr>
          <p:spPr bwMode="auto">
            <a:xfrm>
              <a:off x="3200400" y="5062794"/>
              <a:ext cx="2590800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dot"/>
              <a:round/>
              <a:headEnd type="none" w="med" len="med"/>
              <a:tailEnd type="triangle" w="lg" len="med"/>
            </a:ln>
          </p:spPr>
          <p:txBody>
            <a:bodyPr/>
            <a:lstStyle/>
            <a:p>
              <a:endParaRPr lang="en-US" b="1" smtClean="0">
                <a:solidFill>
                  <a:srgbClr val="4B4B4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2" name="Line 13"/>
            <p:cNvSpPr>
              <a:spLocks noChangeShapeType="1"/>
            </p:cNvSpPr>
            <p:nvPr/>
          </p:nvSpPr>
          <p:spPr bwMode="auto">
            <a:xfrm>
              <a:off x="6756142" y="5062794"/>
              <a:ext cx="711458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dot"/>
              <a:round/>
              <a:headEnd type="none" w="med" len="med"/>
              <a:tailEnd type="triangle" w="lg" len="med"/>
            </a:ln>
          </p:spPr>
          <p:txBody>
            <a:bodyPr/>
            <a:lstStyle/>
            <a:p>
              <a:endParaRPr lang="en-US" b="1" smtClean="0">
                <a:solidFill>
                  <a:srgbClr val="4B4B4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3" name="Text Box 14"/>
            <p:cNvSpPr txBox="1">
              <a:spLocks noChangeArrowheads="1"/>
            </p:cNvSpPr>
            <p:nvPr/>
          </p:nvSpPr>
          <p:spPr bwMode="auto">
            <a:xfrm>
              <a:off x="7467600" y="4884738"/>
              <a:ext cx="914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cap="all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Future</a:t>
              </a:r>
              <a:endParaRPr lang="en-US" sz="1400" cap="all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4" name="Text Box 15"/>
            <p:cNvSpPr txBox="1">
              <a:spLocks noChangeArrowheads="1"/>
            </p:cNvSpPr>
            <p:nvPr/>
          </p:nvSpPr>
          <p:spPr bwMode="auto">
            <a:xfrm>
              <a:off x="7478881" y="4469752"/>
              <a:ext cx="8382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smtClean="0">
                  <a:solidFill>
                    <a:srgbClr val="4B4B4B"/>
                  </a:solidFill>
                  <a:latin typeface="Arial" pitchFamily="34" charset="0"/>
                  <a:cs typeface="Arial" pitchFamily="34" charset="0"/>
                </a:rPr>
                <a:t>???</a:t>
              </a:r>
              <a:endParaRPr lang="en-US" sz="1600" b="1" smtClean="0">
                <a:solidFill>
                  <a:srgbClr val="4B4B4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cap="all" dirty="0" smtClean="0">
                <a:solidFill>
                  <a:srgbClr val="FF8000"/>
                </a:solidFill>
                <a:latin typeface="Arial" pitchFamily="34" charset="0"/>
                <a:cs typeface="Arial" pitchFamily="34" charset="0"/>
              </a:rPr>
              <a:t>Citation Index – </a:t>
            </a:r>
            <a:br>
              <a:rPr lang="en-GB" sz="2800" cap="all" dirty="0" smtClean="0">
                <a:solidFill>
                  <a:srgbClr val="FF8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cap="all" dirty="0" smtClean="0">
                <a:solidFill>
                  <a:srgbClr val="FF8000"/>
                </a:solidFill>
                <a:latin typeface="Arial" pitchFamily="34" charset="0"/>
                <a:cs typeface="Arial" pitchFamily="34" charset="0"/>
              </a:rPr>
              <a:t>A Valuable Search Tool</a:t>
            </a:r>
          </a:p>
        </p:txBody>
      </p:sp>
      <p:sp>
        <p:nvSpPr>
          <p:cNvPr id="21" name="Rectangle 14"/>
          <p:cNvSpPr>
            <a:spLocks/>
          </p:cNvSpPr>
          <p:nvPr/>
        </p:nvSpPr>
        <p:spPr bwMode="auto">
          <a:xfrm>
            <a:off x="838200" y="1627989"/>
            <a:ext cx="7467600" cy="6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dirty="0">
                <a:solidFill>
                  <a:srgbClr val="4B4B4B"/>
                </a:solidFill>
                <a:cs typeface="Arial" charset="0"/>
                <a:sym typeface="Arial" charset="0"/>
              </a:rPr>
              <a:t>The language of research is constantly changing, as research progress concepts and terminology evolve.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99712" y="2402334"/>
            <a:ext cx="7506087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0312" indent="-237744" eaLnBrk="0" hangingPunct="0">
              <a:spcBef>
                <a:spcPts val="800"/>
              </a:spcBef>
              <a:spcAft>
                <a:spcPts val="600"/>
              </a:spcAft>
              <a:buClr>
                <a:srgbClr val="FF8000"/>
              </a:buClr>
              <a:buFont typeface="Arial"/>
              <a:buChar char="•"/>
            </a:pPr>
            <a:r>
              <a:rPr lang="en-US" dirty="0" smtClean="0">
                <a:solidFill>
                  <a:srgbClr val="4B4B4B"/>
                </a:solidFill>
              </a:rPr>
              <a:t>Text based searching may miss critical information</a:t>
            </a:r>
          </a:p>
          <a:p>
            <a:pPr marL="210312" indent="-237744" eaLnBrk="0" hangingPunct="0">
              <a:spcBef>
                <a:spcPts val="800"/>
              </a:spcBef>
              <a:spcAft>
                <a:spcPts val="6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4B4B4B"/>
                </a:solidFill>
              </a:rPr>
              <a:t>Network linkages through citations facilitate the discovery of information across the boundaries of terminology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C:\Documents and Settings\u1420908\Desktop\new WoS\archive\nef.png"/>
          <p:cNvPicPr>
            <a:picLocks noChangeAspect="1" noChangeArrowheads="1"/>
          </p:cNvPicPr>
          <p:nvPr/>
        </p:nvPicPr>
        <p:blipFill>
          <a:blip r:embed="rId3" cstate="print"/>
          <a:srcRect l="-1021" t="-2180" r="-2054" b="-28271"/>
          <a:stretch>
            <a:fillRect/>
          </a:stretch>
        </p:blipFill>
        <p:spPr bwMode="auto">
          <a:xfrm>
            <a:off x="747084" y="1036362"/>
            <a:ext cx="7673016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402" name="Text Box 19"/>
          <p:cNvSpPr txBox="1">
            <a:spLocks noChangeArrowheads="1"/>
          </p:cNvSpPr>
          <p:nvPr/>
        </p:nvSpPr>
        <p:spPr bwMode="auto">
          <a:xfrm>
            <a:off x="685800" y="4692474"/>
            <a:ext cx="7772400" cy="946326"/>
          </a:xfrm>
          <a:prstGeom prst="rect">
            <a:avLst/>
          </a:prstGeom>
          <a:solidFill>
            <a:schemeClr val="tx2"/>
          </a:solidFill>
          <a:ln w="28575" algn="ctr">
            <a:noFill/>
            <a:miter lim="800000"/>
            <a:headEnd/>
            <a:tailEnd/>
          </a:ln>
        </p:spPr>
        <p:txBody>
          <a:bodyPr wrap="square" lIns="182880" tIns="91440" rIns="91440" bIns="91440"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This particular article is highly cited and relevant, but does not contain the term “</a:t>
            </a:r>
            <a:r>
              <a:rPr lang="en-US" sz="1400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HIV”</a:t>
            </a:r>
          </a:p>
          <a:p>
            <a:pPr>
              <a:spcBef>
                <a:spcPts val="600"/>
              </a:spcBef>
            </a:pPr>
            <a:r>
              <a:rPr lang="en-US" sz="14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Therefore, this record cannot be found by searching for the text “</a:t>
            </a:r>
            <a:r>
              <a:rPr lang="en-US" sz="1400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HIV”</a:t>
            </a:r>
            <a:r>
              <a:rPr lang="en-US" sz="14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but is easily found by using citations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436533" y="2573866"/>
            <a:ext cx="631514" cy="144429"/>
          </a:xfrm>
          <a:prstGeom prst="rect">
            <a:avLst/>
          </a:prstGeom>
          <a:solidFill>
            <a:schemeClr val="tx2">
              <a:alpha val="1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27199" y="4089400"/>
            <a:ext cx="1947333" cy="143934"/>
          </a:xfrm>
          <a:prstGeom prst="rect">
            <a:avLst/>
          </a:prstGeom>
          <a:solidFill>
            <a:schemeClr val="tx2">
              <a:alpha val="1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52800" y="4241799"/>
            <a:ext cx="448733" cy="143934"/>
          </a:xfrm>
          <a:prstGeom prst="rect">
            <a:avLst/>
          </a:prstGeom>
          <a:solidFill>
            <a:schemeClr val="tx2">
              <a:alpha val="1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402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4487333" y="2658533"/>
            <a:ext cx="2133600" cy="2133600"/>
          </a:xfrm>
          <a:prstGeom prst="ellipse">
            <a:avLst/>
          </a:prstGeom>
          <a:noFill/>
          <a:ln w="12700" cap="flat" cmpd="sng" algn="ctr">
            <a:solidFill>
              <a:schemeClr val="tx2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/>
              <a:t>Web of Science – Discovery Tools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778500" y="3860565"/>
            <a:ext cx="2540000" cy="2262899"/>
            <a:chOff x="3189047" y="3276600"/>
            <a:chExt cx="4810606" cy="4285794"/>
          </a:xfrm>
        </p:grpSpPr>
        <p:pic>
          <p:nvPicPr>
            <p:cNvPr id="686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-46697"/>
            <a:stretch>
              <a:fillRect/>
            </a:stretch>
          </p:blipFill>
          <p:spPr bwMode="auto">
            <a:xfrm>
              <a:off x="3276600" y="3276600"/>
              <a:ext cx="4648201" cy="4233779"/>
            </a:xfrm>
            <a:prstGeom prst="rect">
              <a:avLst/>
            </a:prstGeom>
            <a:noFill/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3189047" y="6163409"/>
              <a:ext cx="4810606" cy="1398985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Visualize citations using the </a:t>
              </a:r>
              <a:r>
                <a:rPr lang="en-US" sz="1400" b="1" i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Citation Map</a:t>
              </a:r>
              <a:r>
                <a:rPr lang="en-US" sz="1400" i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14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Identify trends and track research pathways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89000" y="1658532"/>
            <a:ext cx="4660900" cy="4464932"/>
            <a:chOff x="889000" y="1658532"/>
            <a:chExt cx="4660900" cy="4464932"/>
          </a:xfrm>
        </p:grpSpPr>
        <p:grpSp>
          <p:nvGrpSpPr>
            <p:cNvPr id="15" name="Group 14"/>
            <p:cNvGrpSpPr/>
            <p:nvPr/>
          </p:nvGrpSpPr>
          <p:grpSpPr>
            <a:xfrm>
              <a:off x="889000" y="1658532"/>
              <a:ext cx="4660900" cy="4464932"/>
              <a:chOff x="152261" y="1037167"/>
              <a:chExt cx="4686439" cy="4489397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03200" y="1037167"/>
                <a:ext cx="4597400" cy="4461933"/>
                <a:chOff x="203200" y="1037167"/>
                <a:chExt cx="4597400" cy="4461933"/>
              </a:xfrm>
            </p:grpSpPr>
            <p:pic>
              <p:nvPicPr>
                <p:cNvPr id="16393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-556" t="-748" b="-11859"/>
                <a:stretch>
                  <a:fillRect/>
                </a:stretch>
              </p:blipFill>
              <p:spPr bwMode="auto">
                <a:xfrm>
                  <a:off x="203200" y="1037167"/>
                  <a:ext cx="4597400" cy="4461933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pic>
            <p:pic>
              <p:nvPicPr>
                <p:cNvPr id="16394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533588" y="1422400"/>
                  <a:ext cx="1152712" cy="863600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pic>
          </p:grpSp>
          <p:sp>
            <p:nvSpPr>
              <p:cNvPr id="16390" name="Text Box 19"/>
              <p:cNvSpPr txBox="1">
                <a:spLocks noChangeArrowheads="1"/>
              </p:cNvSpPr>
              <p:nvPr/>
            </p:nvSpPr>
            <p:spPr bwMode="auto">
              <a:xfrm>
                <a:off x="152261" y="4787900"/>
                <a:ext cx="4686439" cy="738664"/>
              </a:xfrm>
              <a:prstGeom prst="rect">
                <a:avLst/>
              </a:prstGeom>
              <a:solidFill>
                <a:schemeClr val="tx2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Instant </a:t>
                </a:r>
                <a:r>
                  <a:rPr lang="en-US" sz="1400" b="1" i="1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Citation Reports</a:t>
                </a:r>
                <a:r>
                  <a:rPr lang="en-US" sz="1400" i="1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1400" i="1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140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to easily evaluate research </a:t>
                </a:r>
                <a:br>
                  <a:rPr lang="en-US" sz="140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140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and identify trends</a:t>
                </a: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914400" y="5308600"/>
              <a:ext cx="4572000" cy="76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78500" y="1663700"/>
            <a:ext cx="2540000" cy="1907064"/>
            <a:chOff x="5778500" y="1663700"/>
            <a:chExt cx="2540000" cy="1907064"/>
          </a:xfrm>
        </p:grpSpPr>
        <p:grpSp>
          <p:nvGrpSpPr>
            <p:cNvPr id="16" name="Group 15"/>
            <p:cNvGrpSpPr/>
            <p:nvPr/>
          </p:nvGrpSpPr>
          <p:grpSpPr>
            <a:xfrm>
              <a:off x="5778500" y="1663700"/>
              <a:ext cx="2540000" cy="1907064"/>
              <a:chOff x="5112263" y="1371600"/>
              <a:chExt cx="3707374" cy="2783543"/>
            </a:xfrm>
          </p:grpSpPr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-8159"/>
              <a:stretch>
                <a:fillRect/>
              </a:stretch>
            </p:blipFill>
            <p:spPr bwMode="auto">
              <a:xfrm>
                <a:off x="5181600" y="1371600"/>
                <a:ext cx="3581400" cy="272492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5112263" y="3076992"/>
                <a:ext cx="3707374" cy="1078151"/>
              </a:xfrm>
              <a:prstGeom prst="rect">
                <a:avLst/>
              </a:prstGeom>
              <a:solidFill>
                <a:schemeClr val="tx2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Analyze results for detailed analysis such as collaborator identification 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5791200" y="2786380"/>
              <a:ext cx="2514600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orange_kines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91567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0900" y="1538288"/>
            <a:ext cx="76835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3800" b="1" kern="0" cap="all">
                <a:solidFill>
                  <a:schemeClr val="bg1"/>
                </a:solidFill>
                <a:latin typeface="+mj-lt"/>
                <a:cs typeface="ＭＳ Ｐゴシック" charset="-128"/>
              </a:rPr>
              <a:t>THE STRATA OF SCIENCE</a:t>
            </a:r>
          </a:p>
          <a:p>
            <a:pPr lvl="0">
              <a:lnSpc>
                <a:spcPct val="90000"/>
              </a:lnSpc>
              <a:defRPr/>
            </a:pPr>
            <a:r>
              <a:rPr lang="en-US" sz="4000" cap="all" dirty="0" smtClean="0">
                <a:solidFill>
                  <a:schemeClr val="bg1"/>
                </a:solidFill>
              </a:rPr>
              <a:t>The Oil Crisis and</a:t>
            </a:r>
            <a:br>
              <a:rPr lang="en-US" sz="4000" cap="all" dirty="0" smtClean="0">
                <a:solidFill>
                  <a:schemeClr val="bg1"/>
                </a:solidFill>
              </a:rPr>
            </a:br>
            <a:r>
              <a:rPr lang="en-US" sz="4000" cap="all" dirty="0" smtClean="0">
                <a:solidFill>
                  <a:schemeClr val="bg1"/>
                </a:solidFill>
              </a:rPr>
              <a:t>Space Exploration</a:t>
            </a:r>
            <a:endParaRPr kumimoji="0" lang="en-US" sz="3800" b="0" i="0" u="none" strike="noStrike" kern="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F1D0-5E8B-45BF-8ABD-91433382DC09}" type="slidenum">
              <a:rPr lang="en-US">
                <a:solidFill>
                  <a:srgbClr val="E83D23"/>
                </a:solidFill>
              </a:rPr>
              <a:pPr/>
              <a:t>16</a:t>
            </a:fld>
            <a:endParaRPr lang="en-US">
              <a:solidFill>
                <a:srgbClr val="E83D23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 dirty="0" smtClean="0"/>
              <a:t>The Oil Crisis and</a:t>
            </a:r>
            <a:br>
              <a:rPr lang="en-US" sz="2800" cap="all" dirty="0" smtClean="0"/>
            </a:br>
            <a:r>
              <a:rPr lang="en-US" sz="2800" cap="all" dirty="0" smtClean="0"/>
              <a:t>Space Exploration</a:t>
            </a:r>
            <a:endParaRPr lang="en-US" sz="2800" cap="all" dirty="0"/>
          </a:p>
        </p:txBody>
      </p:sp>
      <p:sp>
        <p:nvSpPr>
          <p:cNvPr id="9" name="Rectangle 8"/>
          <p:cNvSpPr/>
          <p:nvPr/>
        </p:nvSpPr>
        <p:spPr>
          <a:xfrm>
            <a:off x="4800599" y="1600200"/>
            <a:ext cx="3657601" cy="5029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>SCIENCE DRIVERS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Truly large scale scientific projects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Growth of European cooperation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Growing resource scarcity &amp; funding optimization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12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Rise of environmentalism and energy scarcity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>Advances in Science and Technology</a:t>
            </a:r>
          </a:p>
          <a:p>
            <a:pPr marL="118872" lvl="0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Skylab, Salyut, and the Space Shuttle</a:t>
            </a:r>
          </a:p>
          <a:p>
            <a:pPr marL="118872" lvl="0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Robotic inter-planetary discovery</a:t>
            </a:r>
          </a:p>
          <a:p>
            <a:pPr marL="339725" lvl="1" indent="-169863" eaLnBrk="0" hangingPunct="0"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4B4B4B"/>
                </a:solidFill>
              </a:rPr>
              <a:t>Voyager program (1977+)</a:t>
            </a:r>
          </a:p>
          <a:p>
            <a:pPr marL="339725" lvl="1" indent="-169863" eaLnBrk="0" hangingPunct="0">
              <a:spcBef>
                <a:spcPts val="0"/>
              </a:spcBef>
              <a:spcAft>
                <a:spcPts val="700"/>
              </a:spcAft>
              <a:buClr>
                <a:schemeClr val="accent5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4B4B4B"/>
                </a:solidFill>
              </a:rPr>
              <a:t>Mars Vikings (1975)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Consumer technology and personal computers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12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VLSI integrated circuitry fabrication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>Advances in information processing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PCs, GUIs, and mice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C programming language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Solid state memory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First supercomputer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Commercial fiber optics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600"/>
              </a:spcAft>
              <a:buClr>
                <a:srgbClr val="FF8000"/>
              </a:buClr>
              <a:buFont typeface="Arial" charset="0"/>
              <a:buChar char="•"/>
            </a:pPr>
            <a:endParaRPr lang="en-US" sz="1200" dirty="0" smtClean="0">
              <a:solidFill>
                <a:srgbClr val="4B4B4B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5200" y="1676400"/>
            <a:ext cx="3581400" cy="4343400"/>
            <a:chOff x="965200" y="1727200"/>
            <a:chExt cx="3581400" cy="4343400"/>
          </a:xfrm>
        </p:grpSpPr>
        <p:pic>
          <p:nvPicPr>
            <p:cNvPr id="12" name="Picture 11" descr="GeoStrata3.png"/>
            <p:cNvPicPr>
              <a:picLocks noChangeAspect="1"/>
            </p:cNvPicPr>
            <p:nvPr/>
          </p:nvPicPr>
          <p:blipFill>
            <a:blip r:embed="rId3" cstate="print"/>
            <a:srcRect l="-11278" t="-9523" r="-11042" b="-6803"/>
            <a:stretch>
              <a:fillRect/>
            </a:stretch>
          </p:blipFill>
          <p:spPr>
            <a:xfrm>
              <a:off x="965200" y="1727200"/>
              <a:ext cx="3581400" cy="434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Rectangle 5"/>
            <p:cNvSpPr/>
            <p:nvPr/>
          </p:nvSpPr>
          <p:spPr>
            <a:xfrm>
              <a:off x="1676401" y="5130800"/>
              <a:ext cx="1824537" cy="338554"/>
            </a:xfrm>
            <a:prstGeom prst="rect">
              <a:avLst/>
            </a:prstGeom>
            <a:noFill/>
            <a:scene3d>
              <a:camera prst="perspectiveHeroicExtremeLeftFacing" fov="0">
                <a:rot lat="600000" lon="1800000" rev="20700000"/>
              </a:camera>
              <a:lightRig rig="threePt" dir="t"/>
            </a:scene3d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6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1950s and 60s</a:t>
              </a:r>
              <a:endParaRPr lang="en-US" sz="16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0201" y="4749800"/>
              <a:ext cx="1824538" cy="338554"/>
            </a:xfrm>
            <a:prstGeom prst="rect">
              <a:avLst/>
            </a:prstGeom>
            <a:noFill/>
            <a:scene3d>
              <a:camera prst="perspectiveHeroicExtremeLeftFacing" fov="0">
                <a:rot lat="600000" lon="1800000" rev="20700000"/>
              </a:camera>
              <a:lightRig rig="threePt" dir="t"/>
            </a:scene3d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6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1970s and 80s</a:t>
              </a:r>
              <a:endParaRPr lang="en-US" sz="16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 dirty="0" smtClean="0"/>
              <a:t>What are some data challenges with evaluating “big science?”</a:t>
            </a:r>
            <a:endParaRPr lang="en-US" sz="2800" cap="all" dirty="0"/>
          </a:p>
        </p:txBody>
      </p:sp>
      <p:sp>
        <p:nvSpPr>
          <p:cNvPr id="10" name="Rectangle 9"/>
          <p:cNvSpPr/>
          <p:nvPr/>
        </p:nvSpPr>
        <p:spPr>
          <a:xfrm>
            <a:off x="838200" y="4631085"/>
            <a:ext cx="8001000" cy="1585049"/>
          </a:xfrm>
          <a:prstGeom prst="rect">
            <a:avLst/>
          </a:prstGeom>
        </p:spPr>
        <p:txBody>
          <a:bodyPr wrap="square" numCol="4" spcCol="274320">
            <a:spAutoFit/>
          </a:bodyPr>
          <a:lstStyle/>
          <a:p>
            <a:pPr marL="210312" indent="-23774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>Subject focuses</a:t>
            </a:r>
          </a:p>
          <a:p>
            <a:pPr marL="118872" indent="-14630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Quality differentiators in journal selection</a:t>
            </a:r>
          </a:p>
          <a:p>
            <a:pPr marL="118872" indent="-146304" eaLnBrk="0" hangingPunct="0">
              <a:spcBef>
                <a:spcPts val="800"/>
              </a:spcBef>
              <a:spcAft>
                <a:spcPts val="600"/>
              </a:spcAft>
              <a:buClr>
                <a:srgbClr val="FF8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Different citation characteristics</a:t>
            </a:r>
          </a:p>
          <a:p>
            <a:pPr marL="210312" indent="-23774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</a:pPr>
            <a:endParaRPr lang="en-US" sz="1200" b="1" cap="all" dirty="0" smtClean="0">
              <a:solidFill>
                <a:srgbClr val="4B4B4B"/>
              </a:solidFill>
            </a:endParaRPr>
          </a:p>
          <a:p>
            <a:pPr marL="210312" indent="-23774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>Ensuring Quality</a:t>
            </a:r>
          </a:p>
          <a:p>
            <a:pPr marL="118872" indent="-14630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The print to electronic  evolution dilemma</a:t>
            </a:r>
          </a:p>
          <a:p>
            <a:pPr marL="118872" indent="-146304" eaLnBrk="0" hangingPunct="0">
              <a:spcBef>
                <a:spcPts val="800"/>
              </a:spcBef>
              <a:spcAft>
                <a:spcPts val="6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An appropriate balance of human curation and automation</a:t>
            </a:r>
          </a:p>
          <a:p>
            <a:pPr marL="210312" indent="-23774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>Disambiguation</a:t>
            </a:r>
          </a:p>
          <a:p>
            <a:pPr marL="118872" indent="-14630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Authors</a:t>
            </a:r>
          </a:p>
          <a:p>
            <a:pPr marL="118872" indent="-14630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Institutions</a:t>
            </a:r>
          </a:p>
          <a:p>
            <a:pPr marL="118872" indent="-14630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Subjects</a:t>
            </a:r>
          </a:p>
          <a:p>
            <a:pPr marL="118872" indent="-14630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</a:pPr>
            <a:endParaRPr lang="en-US" sz="1200" dirty="0" smtClean="0">
              <a:solidFill>
                <a:srgbClr val="4B4B4B"/>
              </a:solidFill>
            </a:endParaRPr>
          </a:p>
          <a:p>
            <a:pPr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>News sources</a:t>
            </a:r>
            <a:br>
              <a:rPr lang="en-US" sz="1200" b="1" cap="all" dirty="0" smtClean="0">
                <a:solidFill>
                  <a:srgbClr val="4B4B4B"/>
                </a:solidFill>
              </a:rPr>
            </a:br>
            <a:r>
              <a:rPr lang="en-US" sz="1200" b="1" cap="all" dirty="0" smtClean="0">
                <a:solidFill>
                  <a:srgbClr val="4B4B4B"/>
                </a:solidFill>
              </a:rPr>
              <a:t>of content</a:t>
            </a:r>
          </a:p>
          <a:p>
            <a:pPr marL="118872" indent="-14630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Open datasets</a:t>
            </a:r>
          </a:p>
          <a:p>
            <a:pPr marL="118872" indent="-14630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Blogs</a:t>
            </a:r>
          </a:p>
          <a:p>
            <a:pPr marL="118872" indent="-14630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Videos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65200" y="1638300"/>
            <a:ext cx="7251700" cy="2747493"/>
            <a:chOff x="965200" y="1651000"/>
            <a:chExt cx="7251700" cy="2747493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-26562" r="-26562"/>
            <a:stretch>
              <a:fillRect/>
            </a:stretch>
          </p:blipFill>
          <p:spPr bwMode="auto">
            <a:xfrm>
              <a:off x="965200" y="1651000"/>
              <a:ext cx="7251700" cy="2747493"/>
            </a:xfrm>
            <a:prstGeom prst="rect">
              <a:avLst/>
            </a:prstGeom>
            <a:solidFill>
              <a:srgbClr val="FFFFFF"/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 rot="5400000">
              <a:off x="761999" y="2895603"/>
              <a:ext cx="2730501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511799" y="2895604"/>
              <a:ext cx="2730501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400" cap="all" dirty="0" smtClean="0"/>
              <a:t>An Example: CERN</a:t>
            </a:r>
            <a:br>
              <a:rPr lang="en-US" sz="2400" cap="all" dirty="0" smtClean="0"/>
            </a:br>
            <a:r>
              <a:rPr lang="en-US" sz="2400" b="1" cap="all" dirty="0" smtClean="0"/>
              <a:t>Collaboration in High Energy Physics</a:t>
            </a:r>
            <a:endParaRPr lang="en-US" sz="2400" b="1" cap="all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280392"/>
            <a:ext cx="74676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i="1" dirty="0" smtClean="0">
                <a:solidFill>
                  <a:srgbClr val="4B4B4B"/>
                </a:solidFill>
                <a:latin typeface="Arial"/>
                <a:cs typeface="Arial"/>
              </a:rPr>
              <a:t>“CERN - where scientists smash stuff at the speed of light to produce new stuff... get pretty</a:t>
            </a:r>
            <a:br>
              <a:rPr lang="en-US" sz="1400" i="1" dirty="0" smtClean="0">
                <a:solidFill>
                  <a:srgbClr val="4B4B4B"/>
                </a:solidFill>
                <a:latin typeface="Arial"/>
                <a:cs typeface="Arial"/>
              </a:rPr>
            </a:br>
            <a:r>
              <a:rPr lang="en-US" sz="1400" i="1" dirty="0" smtClean="0">
                <a:solidFill>
                  <a:srgbClr val="4B4B4B"/>
                </a:solidFill>
                <a:latin typeface="Arial"/>
                <a:cs typeface="Arial"/>
              </a:rPr>
              <a:t> excited about that... and eventually write articles.”</a:t>
            </a:r>
          </a:p>
          <a:p>
            <a:pPr algn="r">
              <a:spcAft>
                <a:spcPts val="600"/>
              </a:spcAft>
            </a:pPr>
            <a:r>
              <a:rPr lang="en-US" sz="1400" dirty="0" smtClean="0">
                <a:solidFill>
                  <a:srgbClr val="4B4B4B"/>
                </a:solidFill>
                <a:latin typeface="Arial"/>
                <a:cs typeface="Arial"/>
              </a:rPr>
              <a:t>- Dr. Salvatore Mele, CERN Head of Open Access</a:t>
            </a:r>
            <a:endParaRPr lang="en-US" sz="1400" i="1" dirty="0">
              <a:solidFill>
                <a:srgbClr val="4B4B4B"/>
              </a:solidFill>
              <a:latin typeface="Arial"/>
              <a:cs typeface="Arial"/>
            </a:endParaRPr>
          </a:p>
        </p:txBody>
      </p:sp>
      <p:pic>
        <p:nvPicPr>
          <p:cNvPr id="9" name="Picture 8" descr="0702016_10-A4-at-144-dpi.jpg"/>
          <p:cNvPicPr>
            <a:picLocks noChangeAspect="1"/>
          </p:cNvPicPr>
          <p:nvPr/>
        </p:nvPicPr>
        <p:blipFill>
          <a:blip r:embed="rId3" cstate="print"/>
          <a:srcRect t="6347" b="9005"/>
          <a:stretch>
            <a:fillRect/>
          </a:stretch>
        </p:blipFill>
        <p:spPr>
          <a:xfrm>
            <a:off x="1524000" y="1600200"/>
            <a:ext cx="6096000" cy="3453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328862" y="6400800"/>
            <a:ext cx="5976938" cy="2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r"/>
            <a:r>
              <a:rPr lang="en-US" sz="800" i="1"/>
              <a:t>© COPYRIGHT CERN Photograph: Claudia Marcelloni, 16 Feb 2007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orange_kines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91567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0900" y="1538288"/>
            <a:ext cx="76835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3800" kern="0" cap="all">
                <a:solidFill>
                  <a:schemeClr val="bg1"/>
                </a:solidFill>
                <a:latin typeface="+mj-lt"/>
                <a:cs typeface="ＭＳ Ｐゴシック" charset="-128"/>
              </a:rPr>
              <a:t>How can you predict the progress of science?</a:t>
            </a:r>
            <a:endParaRPr kumimoji="0" lang="en-US" sz="3800" b="0" i="0" u="none" strike="noStrike" kern="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F1D0-5E8B-45BF-8ABD-91433382DC09}" type="slidenum">
              <a:rPr lang="en-US">
                <a:solidFill>
                  <a:srgbClr val="E83D23"/>
                </a:solidFill>
              </a:rPr>
              <a:pPr/>
              <a:t>2</a:t>
            </a:fld>
            <a:endParaRPr lang="en-US">
              <a:solidFill>
                <a:srgbClr val="E83D23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 dirty="0" smtClean="0"/>
              <a:t>Author Disambiguation</a:t>
            </a:r>
            <a:br>
              <a:rPr lang="en-US" sz="2800" cap="all" dirty="0" smtClean="0"/>
            </a:br>
            <a:r>
              <a:rPr lang="en-US" sz="2800" cap="all" dirty="0" smtClean="0"/>
              <a:t>and Shared Research</a:t>
            </a:r>
            <a:endParaRPr lang="en-US" sz="2800" cap="al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2991176"/>
            <a:ext cx="1409823" cy="2133600"/>
          </a:xfrm>
          <a:prstGeom prst="rect">
            <a:avLst/>
          </a:prstGeom>
          <a:noFill/>
          <a:ln w="38100" cap="rnd" cmpd="sng" algn="ctr">
            <a:solidFill>
              <a:srgbClr val="78A22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4631" y="2991176"/>
            <a:ext cx="2359269" cy="1199824"/>
          </a:xfrm>
          <a:prstGeom prst="flowChartDocument">
            <a:avLst/>
          </a:prstGeom>
          <a:noFill/>
          <a:ln w="381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Rounded Rectangle 7"/>
          <p:cNvSpPr/>
          <p:nvPr/>
        </p:nvSpPr>
        <p:spPr>
          <a:xfrm>
            <a:off x="2552700" y="1752600"/>
            <a:ext cx="3225800" cy="1752600"/>
          </a:xfrm>
          <a:prstGeom prst="roundRect">
            <a:avLst>
              <a:gd name="adj" fmla="val 7971"/>
            </a:avLst>
          </a:prstGeom>
          <a:solidFill>
            <a:srgbClr val="F1F1F1"/>
          </a:solidFill>
          <a:ln w="38100" cap="rnd" cmpd="sng" algn="ctr">
            <a:solidFill>
              <a:srgbClr val="78A22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52700" y="3657600"/>
            <a:ext cx="3225800" cy="2286000"/>
          </a:xfrm>
          <a:prstGeom prst="roundRect">
            <a:avLst>
              <a:gd name="adj" fmla="val 7223"/>
            </a:avLst>
          </a:prstGeom>
          <a:solidFill>
            <a:srgbClr val="F1F1F1"/>
          </a:solidFill>
          <a:ln w="381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6300" y="1854200"/>
            <a:ext cx="1981200" cy="58477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118872" indent="-146304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8A22F"/>
                </a:solidFill>
              </a:rPr>
              <a:t>7 Pages of Research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9300" y="5257224"/>
            <a:ext cx="2743200" cy="58477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118872" indent="-146304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4"/>
                </a:solidFill>
              </a:rPr>
              <a:t>14 Pages of Authors</a:t>
            </a:r>
            <a:br>
              <a:rPr lang="en-US" sz="1600" b="1" dirty="0" smtClean="0">
                <a:solidFill>
                  <a:schemeClr val="accent4"/>
                </a:solidFill>
              </a:rPr>
            </a:br>
            <a:r>
              <a:rPr lang="en-US" sz="1600" b="1" dirty="0" smtClean="0">
                <a:solidFill>
                  <a:schemeClr val="accent4"/>
                </a:solidFill>
              </a:rPr>
              <a:t>and Acknowledgements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328862" y="6400800"/>
            <a:ext cx="5976938" cy="2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r"/>
            <a:r>
              <a:rPr lang="en-US" sz="800" b="1" i="1"/>
              <a:t>Source: </a:t>
            </a:r>
            <a:r>
              <a:rPr lang="en-US" sz="800" i="1"/>
              <a:t>ArXiv.org http://arxiv.org/abs/1005.3294v1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b="59305"/>
          <a:stretch>
            <a:fillRect/>
          </a:stretch>
        </p:blipFill>
        <p:spPr bwMode="auto">
          <a:xfrm>
            <a:off x="2726410" y="1922803"/>
            <a:ext cx="2886990" cy="142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 t="40395" b="-109"/>
          <a:stretch>
            <a:fillRect/>
          </a:stretch>
        </p:blipFill>
        <p:spPr bwMode="auto">
          <a:xfrm>
            <a:off x="2726410" y="3746500"/>
            <a:ext cx="2886990" cy="209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reeform 21"/>
          <p:cNvSpPr/>
          <p:nvPr/>
        </p:nvSpPr>
        <p:spPr>
          <a:xfrm>
            <a:off x="1612900" y="2501900"/>
            <a:ext cx="914400" cy="457200"/>
          </a:xfrm>
          <a:custGeom>
            <a:avLst/>
            <a:gdLst>
              <a:gd name="connsiteX0" fmla="*/ 914400 w 914400"/>
              <a:gd name="connsiteY0" fmla="*/ 12700 h 457200"/>
              <a:gd name="connsiteX1" fmla="*/ 0 w 914400"/>
              <a:gd name="connsiteY1" fmla="*/ 0 h 457200"/>
              <a:gd name="connsiteX2" fmla="*/ 12700 w 91440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57200">
                <a:moveTo>
                  <a:pt x="914400" y="12700"/>
                </a:moveTo>
                <a:lnTo>
                  <a:pt x="0" y="0"/>
                </a:lnTo>
                <a:lnTo>
                  <a:pt x="12700" y="457200"/>
                </a:lnTo>
              </a:path>
            </a:pathLst>
          </a:custGeom>
          <a:ln w="38100" cap="rnd">
            <a:solidFill>
              <a:srgbClr val="78A22F"/>
            </a:solidFill>
            <a:prstDash val="sysDot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0800000">
            <a:off x="5829300" y="4191000"/>
            <a:ext cx="1371600" cy="762000"/>
          </a:xfrm>
          <a:custGeom>
            <a:avLst/>
            <a:gdLst>
              <a:gd name="connsiteX0" fmla="*/ 914400 w 914400"/>
              <a:gd name="connsiteY0" fmla="*/ 12700 h 457200"/>
              <a:gd name="connsiteX1" fmla="*/ 0 w 914400"/>
              <a:gd name="connsiteY1" fmla="*/ 0 h 457200"/>
              <a:gd name="connsiteX2" fmla="*/ 12700 w 91440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57200">
                <a:moveTo>
                  <a:pt x="914400" y="12700"/>
                </a:moveTo>
                <a:lnTo>
                  <a:pt x="0" y="0"/>
                </a:lnTo>
                <a:lnTo>
                  <a:pt x="12700" y="457200"/>
                </a:lnTo>
              </a:path>
            </a:pathLst>
          </a:custGeom>
          <a:ln w="38100" cap="rnd">
            <a:solidFill>
              <a:schemeClr val="accent4"/>
            </a:solidFill>
            <a:prstDash val="sysDot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 dirty="0" smtClean="0"/>
              <a:t>What’s in a name?</a:t>
            </a:r>
            <a:endParaRPr lang="en-US" sz="2800" cap="al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168" t="3226" r="3446" b="5145"/>
          <a:stretch>
            <a:fillRect/>
          </a:stretch>
        </p:blipFill>
        <p:spPr bwMode="auto">
          <a:xfrm>
            <a:off x="0" y="1612900"/>
            <a:ext cx="91440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612900"/>
            <a:ext cx="9144000" cy="4584700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l="21067" t="33351" r="74782" b="53344"/>
          <a:stretch>
            <a:fillRect/>
          </a:stretch>
        </p:blipFill>
        <p:spPr bwMode="auto">
          <a:xfrm>
            <a:off x="1752600" y="3136900"/>
            <a:ext cx="406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2362200" y="1981200"/>
            <a:ext cx="4457700" cy="3785652"/>
            <a:chOff x="2362200" y="1981200"/>
            <a:chExt cx="4457700" cy="3785652"/>
          </a:xfrm>
        </p:grpSpPr>
        <p:sp>
          <p:nvSpPr>
            <p:cNvPr id="7" name="Rectangle 6"/>
            <p:cNvSpPr/>
            <p:nvPr/>
          </p:nvSpPr>
          <p:spPr>
            <a:xfrm>
              <a:off x="2362200" y="1981200"/>
              <a:ext cx="4457700" cy="3785652"/>
            </a:xfrm>
            <a:prstGeom prst="rect">
              <a:avLst/>
            </a:prstGeom>
            <a:solidFill>
              <a:srgbClr val="FFFFFF"/>
            </a:solidFill>
            <a:effectLst>
              <a:outerShdw blurRad="152400" dir="2700000">
                <a:srgbClr val="000000">
                  <a:alpha val="5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</a:rPr>
                <a:t>215, 635 occurrences of surname </a:t>
              </a:r>
              <a:r>
                <a:rPr lang="en-US" sz="1600" b="1" dirty="0">
                  <a:solidFill>
                    <a:schemeClr val="accent4"/>
                  </a:solidFill>
                </a:rPr>
                <a:t>Li </a:t>
              </a:r>
            </a:p>
            <a:p>
              <a:r>
                <a:rPr lang="en-US" sz="1600" dirty="0">
                  <a:solidFill>
                    <a:schemeClr val="accent4"/>
                  </a:solidFill>
                </a:rPr>
                <a:t>36,828 occurrences of surname </a:t>
              </a:r>
              <a:r>
                <a:rPr lang="en-US" sz="1600" b="1" dirty="0">
                  <a:solidFill>
                    <a:schemeClr val="accent4"/>
                  </a:solidFill>
                </a:rPr>
                <a:t>Li</a:t>
              </a:r>
              <a:r>
                <a:rPr lang="en-US" sz="1600" dirty="0">
                  <a:solidFill>
                    <a:schemeClr val="accent4"/>
                  </a:solidFill>
                </a:rPr>
                <a:t>, first initial X</a:t>
              </a:r>
            </a:p>
            <a:p>
              <a:r>
                <a:rPr lang="en-US" sz="1600" dirty="0">
                  <a:solidFill>
                    <a:schemeClr val="accent4"/>
                  </a:solidFill>
                </a:rPr>
                <a:t>6,171 occurrences in Web of Science (2008)</a:t>
              </a:r>
            </a:p>
            <a:p>
              <a:endParaRPr lang="en-US" sz="1600" dirty="0">
                <a:solidFill>
                  <a:schemeClr val="accent4"/>
                </a:solidFill>
              </a:endParaRPr>
            </a:p>
            <a:p>
              <a:endParaRPr lang="en-US" sz="1600" dirty="0">
                <a:solidFill>
                  <a:schemeClr val="accent4"/>
                </a:solidFill>
              </a:endParaRPr>
            </a:p>
            <a:p>
              <a:endParaRPr lang="en-US" sz="1600" dirty="0">
                <a:solidFill>
                  <a:schemeClr val="accent4"/>
                </a:solidFill>
              </a:endParaRPr>
            </a:p>
            <a:p>
              <a:endParaRPr lang="en-US" sz="1600" dirty="0">
                <a:solidFill>
                  <a:schemeClr val="accent4"/>
                </a:solidFill>
              </a:endParaRPr>
            </a:p>
            <a:p>
              <a:endParaRPr lang="en-US" sz="1600" dirty="0">
                <a:solidFill>
                  <a:schemeClr val="accent4"/>
                </a:solidFill>
              </a:endParaRPr>
            </a:p>
            <a:p>
              <a:endParaRPr lang="en-US" sz="1600" dirty="0">
                <a:solidFill>
                  <a:schemeClr val="accent4"/>
                </a:solidFill>
              </a:endParaRPr>
            </a:p>
            <a:p>
              <a:endParaRPr lang="en-US" sz="1600" dirty="0">
                <a:solidFill>
                  <a:schemeClr val="accent4"/>
                </a:solidFill>
              </a:endParaRPr>
            </a:p>
            <a:p>
              <a:endParaRPr lang="en-US" sz="1600" dirty="0">
                <a:solidFill>
                  <a:schemeClr val="accent4"/>
                </a:solidFill>
              </a:endParaRPr>
            </a:p>
            <a:p>
              <a:endParaRPr lang="en-US" sz="1600" dirty="0">
                <a:solidFill>
                  <a:schemeClr val="accent4"/>
                </a:solidFill>
              </a:endParaRPr>
            </a:p>
            <a:p>
              <a:endParaRPr lang="en-US" sz="1600" dirty="0">
                <a:solidFill>
                  <a:schemeClr val="accent4"/>
                </a:solidFill>
              </a:endParaRPr>
            </a:p>
            <a:p>
              <a:endParaRPr lang="en-US" sz="1600" dirty="0">
                <a:solidFill>
                  <a:schemeClr val="accent4"/>
                </a:solidFill>
              </a:endParaRPr>
            </a:p>
            <a:p>
              <a:endParaRPr lang="en-US" sz="1600" dirty="0">
                <a:solidFill>
                  <a:schemeClr val="accent4"/>
                </a:solidFill>
              </a:endParaRPr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6499" y="2895600"/>
              <a:ext cx="4216401" cy="26420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0900" y="1676400"/>
            <a:ext cx="7528674" cy="4338582"/>
            <a:chOff x="461411" y="1600199"/>
            <a:chExt cx="8617305" cy="4965932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714" t="12444" r="37238" b="11746"/>
            <a:stretch>
              <a:fillRect/>
            </a:stretch>
          </p:blipFill>
          <p:spPr bwMode="auto">
            <a:xfrm>
              <a:off x="461411" y="1600199"/>
              <a:ext cx="3793089" cy="4965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8571" t="10635" r="35333" b="10889"/>
            <a:stretch>
              <a:fillRect/>
            </a:stretch>
          </p:blipFill>
          <p:spPr bwMode="auto">
            <a:xfrm>
              <a:off x="5497514" y="1600200"/>
              <a:ext cx="3581202" cy="49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8" name="Picture 5"/>
            <p:cNvPicPr>
              <a:picLocks noChangeAspect="1"/>
            </p:cNvPicPr>
            <p:nvPr/>
          </p:nvPicPr>
          <p:blipFill>
            <a:blip r:embed="rId5" cstate="print"/>
            <a:srcRect l="30984" r="31592"/>
            <a:stretch>
              <a:fillRect/>
            </a:stretch>
          </p:blipFill>
          <p:spPr bwMode="auto">
            <a:xfrm>
              <a:off x="3962400" y="5682467"/>
              <a:ext cx="1113296" cy="40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9" name="Picture 6"/>
            <p:cNvPicPr>
              <a:picLocks noChangeAspect="1"/>
            </p:cNvPicPr>
            <p:nvPr/>
          </p:nvPicPr>
          <p:blipFill>
            <a:blip r:embed="rId6" cstate="print"/>
            <a:srcRect l="2019" t="35593" r="72272" b="14407"/>
            <a:stretch>
              <a:fillRect/>
            </a:stretch>
          </p:blipFill>
          <p:spPr bwMode="auto">
            <a:xfrm>
              <a:off x="4404844" y="1704975"/>
              <a:ext cx="931112" cy="345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0" name="Picture 7"/>
            <p:cNvPicPr>
              <a:picLocks noChangeAspect="1"/>
            </p:cNvPicPr>
            <p:nvPr/>
          </p:nvPicPr>
          <p:blipFill>
            <a:blip r:embed="rId7" cstate="print"/>
            <a:srcRect l="4585" t="7773" r="73756" b="11351"/>
            <a:stretch>
              <a:fillRect/>
            </a:stretch>
          </p:blipFill>
          <p:spPr bwMode="auto">
            <a:xfrm>
              <a:off x="4345157" y="2078038"/>
              <a:ext cx="1050486" cy="116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1" name="Picture 8"/>
            <p:cNvPicPr>
              <a:picLocks noChangeAspect="1"/>
            </p:cNvPicPr>
            <p:nvPr/>
          </p:nvPicPr>
          <p:blipFill>
            <a:blip r:embed="rId6" cstate="print"/>
            <a:srcRect l="64349" t="35593" r="27579" b="26271"/>
            <a:stretch>
              <a:fillRect/>
            </a:stretch>
          </p:blipFill>
          <p:spPr bwMode="auto">
            <a:xfrm>
              <a:off x="4548092" y="4330699"/>
              <a:ext cx="644616" cy="581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2" name="Picture 9"/>
            <p:cNvPicPr>
              <a:picLocks noChangeAspect="1"/>
            </p:cNvPicPr>
            <p:nvPr/>
          </p:nvPicPr>
          <p:blipFill>
            <a:blip r:embed="rId7" cstate="print"/>
            <a:srcRect l="69283" t="14674" r="3961" b="26086"/>
            <a:stretch>
              <a:fillRect/>
            </a:stretch>
          </p:blipFill>
          <p:spPr bwMode="auto">
            <a:xfrm>
              <a:off x="4292186" y="3403601"/>
              <a:ext cx="1156429" cy="762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3" name="Picture 10"/>
            <p:cNvPicPr>
              <a:picLocks noChangeAspect="1"/>
            </p:cNvPicPr>
            <p:nvPr/>
          </p:nvPicPr>
          <p:blipFill>
            <a:blip r:embed="rId8" cstate="print"/>
            <a:srcRect l="35950" t="34956" r="47009" b="21681"/>
            <a:stretch>
              <a:fillRect/>
            </a:stretch>
          </p:blipFill>
          <p:spPr bwMode="auto">
            <a:xfrm>
              <a:off x="4536156" y="5078413"/>
              <a:ext cx="668489" cy="311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11"/>
            <p:cNvPicPr>
              <a:picLocks noChangeAspect="1"/>
            </p:cNvPicPr>
            <p:nvPr/>
          </p:nvPicPr>
          <p:blipFill>
            <a:blip r:embed="rId9" cstate="print"/>
            <a:srcRect l="30568" t="22794" r="35950" b="26471"/>
            <a:stretch>
              <a:fillRect/>
            </a:stretch>
          </p:blipFill>
          <p:spPr bwMode="auto">
            <a:xfrm>
              <a:off x="4101270" y="6238137"/>
              <a:ext cx="953330" cy="318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917575" y="457200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latinLnBrk="0">
              <a:buClrTx/>
              <a:buSzTx/>
              <a:buFontTx/>
              <a:buNone/>
              <a:tabLst/>
              <a:defRPr/>
            </a:pPr>
            <a:r>
              <a:rPr lang="en-US" sz="2800" cap="all" dirty="0" smtClean="0">
                <a:solidFill>
                  <a:srgbClr val="FF8000"/>
                </a:solidFill>
                <a:ea typeface="+mj-ea"/>
                <a:cs typeface="+mj-cs"/>
              </a:rPr>
              <a:t>Working to resolve</a:t>
            </a:r>
            <a:br>
              <a:rPr lang="en-US" sz="2800" cap="all" dirty="0" smtClean="0">
                <a:solidFill>
                  <a:srgbClr val="FF8000"/>
                </a:solidFill>
                <a:ea typeface="+mj-ea"/>
                <a:cs typeface="+mj-cs"/>
              </a:rPr>
            </a:br>
            <a:r>
              <a:rPr lang="en-US" sz="2800" cap="all" dirty="0" smtClean="0">
                <a:solidFill>
                  <a:srgbClr val="FF8000"/>
                </a:solidFill>
                <a:ea typeface="+mj-ea"/>
                <a:cs typeface="+mj-cs"/>
              </a:rPr>
              <a:t>global name ambiguity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orange_kines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91567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0900" y="1538288"/>
            <a:ext cx="76835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3800" b="1" kern="0" cap="all">
                <a:solidFill>
                  <a:schemeClr val="bg1"/>
                </a:solidFill>
                <a:latin typeface="+mj-lt"/>
                <a:cs typeface="ＭＳ Ｐゴシック" charset="-128"/>
              </a:rPr>
              <a:t>THE STRATA OF SCIENCE</a:t>
            </a:r>
          </a:p>
          <a:p>
            <a:pPr lvl="0">
              <a:lnSpc>
                <a:spcPct val="90000"/>
              </a:lnSpc>
              <a:defRPr/>
            </a:pPr>
            <a:r>
              <a:rPr lang="en-US" sz="4000" cap="all" dirty="0" smtClean="0">
                <a:solidFill>
                  <a:schemeClr val="bg1"/>
                </a:solidFill>
              </a:rPr>
              <a:t>Globalization and</a:t>
            </a:r>
            <a:br>
              <a:rPr lang="en-US" sz="4000" cap="all" dirty="0" smtClean="0">
                <a:solidFill>
                  <a:schemeClr val="bg1"/>
                </a:solidFill>
              </a:rPr>
            </a:br>
            <a:r>
              <a:rPr lang="en-US" sz="4000" cap="all" dirty="0" smtClean="0">
                <a:solidFill>
                  <a:schemeClr val="bg1"/>
                </a:solidFill>
              </a:rPr>
              <a:t>the Beginning of the Information Age</a:t>
            </a:r>
            <a:endParaRPr kumimoji="0" lang="en-US" sz="3800" b="0" i="0" u="none" strike="noStrike" kern="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F1D0-5E8B-45BF-8ABD-91433382DC09}" type="slidenum">
              <a:rPr lang="en-US">
                <a:solidFill>
                  <a:srgbClr val="E83D23"/>
                </a:solidFill>
              </a:rPr>
              <a:pPr/>
              <a:t>23</a:t>
            </a:fld>
            <a:endParaRPr lang="en-US">
              <a:solidFill>
                <a:srgbClr val="E83D23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 dirty="0" smtClean="0"/>
              <a:t>Globalization and the Beginning</a:t>
            </a:r>
            <a:br>
              <a:rPr lang="en-US" sz="2800" cap="all" dirty="0" smtClean="0"/>
            </a:br>
            <a:r>
              <a:rPr lang="en-US" sz="2800" cap="all" dirty="0" smtClean="0"/>
              <a:t>of the Information Age</a:t>
            </a:r>
            <a:endParaRPr lang="en-US" sz="2800" cap="all" dirty="0"/>
          </a:p>
        </p:txBody>
      </p:sp>
      <p:sp>
        <p:nvSpPr>
          <p:cNvPr id="11" name="Rectangle 10"/>
          <p:cNvSpPr/>
          <p:nvPr/>
        </p:nvSpPr>
        <p:spPr>
          <a:xfrm>
            <a:off x="4800599" y="1600200"/>
            <a:ext cx="3657601" cy="4467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>SCIENCE DRIVERS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Removal of international barriers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Large scale international collaboration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Funding organization encouragement of collaboration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12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Opportunities to use and share data via the world wide web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>Advances in Science and Technology</a:t>
            </a:r>
          </a:p>
          <a:p>
            <a:pPr marL="118872" lvl="0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Human Genome Project </a:t>
            </a:r>
          </a:p>
          <a:p>
            <a:pPr marL="118872" lvl="0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Widespread adoption of cell phones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Hubble Space Telescope (1990)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International Space Station (1996)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12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Civilian Global Positioning System (1996)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>Advances in information processing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The World Wide Web (1989+)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PGP encryption (1991)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Intel Pentium processor (1993)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Linux kernel developed (1992-94)</a:t>
            </a:r>
          </a:p>
        </p:txBody>
      </p:sp>
      <p:pic>
        <p:nvPicPr>
          <p:cNvPr id="9" name="Picture 8" descr="GeoStrata2.png"/>
          <p:cNvPicPr>
            <a:picLocks noChangeAspect="1"/>
          </p:cNvPicPr>
          <p:nvPr/>
        </p:nvPicPr>
        <p:blipFill>
          <a:blip r:embed="rId3" cstate="print"/>
          <a:srcRect l="-11611" t="-8000" r="-9657" b="-6000"/>
          <a:stretch>
            <a:fillRect/>
          </a:stretch>
        </p:blipFill>
        <p:spPr>
          <a:xfrm>
            <a:off x="952500" y="1676400"/>
            <a:ext cx="35814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676400" y="5105400"/>
            <a:ext cx="1824537" cy="338554"/>
          </a:xfrm>
          <a:prstGeom prst="rect">
            <a:avLst/>
          </a:prstGeom>
          <a:noFill/>
          <a:scene3d>
            <a:camera prst="perspectiveHeroicExtremeLeftFacing" fov="0">
              <a:rot lat="600000" lon="1800000" rev="2070000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1950s and 60s</a:t>
            </a:r>
            <a:endParaRPr lang="en-US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690646"/>
            <a:ext cx="1824538" cy="338554"/>
          </a:xfrm>
          <a:prstGeom prst="rect">
            <a:avLst/>
          </a:prstGeom>
          <a:noFill/>
          <a:scene3d>
            <a:camera prst="perspectiveHeroicExtremeLeftFacing" fov="0">
              <a:rot lat="600000" lon="1800000" rev="2070000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1970s and 80s</a:t>
            </a:r>
            <a:endParaRPr lang="en-US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4157246"/>
            <a:ext cx="849913" cy="338554"/>
          </a:xfrm>
          <a:prstGeom prst="rect">
            <a:avLst/>
          </a:prstGeom>
          <a:noFill/>
          <a:scene3d>
            <a:camera prst="perspectiveHeroicExtremeLeftFacing" fov="0">
              <a:rot lat="600000" lon="1800000" rev="2070000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1990s</a:t>
            </a:r>
            <a:endParaRPr lang="en-US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 dirty="0" smtClean="0"/>
              <a:t>Global Comparisons</a:t>
            </a:r>
            <a:endParaRPr lang="en-US" sz="2800" cap="al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-985" t="-2229" r="-1449" b="-2907"/>
          <a:stretch>
            <a:fillRect/>
          </a:stretch>
        </p:blipFill>
        <p:spPr bwMode="auto">
          <a:xfrm>
            <a:off x="889000" y="1676400"/>
            <a:ext cx="6604000" cy="35941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-2339" r="-2339"/>
          <a:stretch>
            <a:fillRect/>
          </a:stretch>
        </p:blipFill>
        <p:spPr bwMode="auto">
          <a:xfrm>
            <a:off x="4356100" y="3479980"/>
            <a:ext cx="3949700" cy="2997019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reeform 5"/>
          <p:cNvSpPr/>
          <p:nvPr/>
        </p:nvSpPr>
        <p:spPr>
          <a:xfrm>
            <a:off x="4724400" y="2235200"/>
            <a:ext cx="1803400" cy="876300"/>
          </a:xfrm>
          <a:custGeom>
            <a:avLst/>
            <a:gdLst>
              <a:gd name="connsiteX0" fmla="*/ 0 w 1803400"/>
              <a:gd name="connsiteY0" fmla="*/ 0 h 914400"/>
              <a:gd name="connsiteX1" fmla="*/ 1790700 w 1803400"/>
              <a:gd name="connsiteY1" fmla="*/ 0 h 914400"/>
              <a:gd name="connsiteX2" fmla="*/ 1803400 w 1803400"/>
              <a:gd name="connsiteY2" fmla="*/ 774700 h 914400"/>
              <a:gd name="connsiteX3" fmla="*/ 558800 w 1803400"/>
              <a:gd name="connsiteY3" fmla="*/ 787400 h 914400"/>
              <a:gd name="connsiteX4" fmla="*/ 444500 w 1803400"/>
              <a:gd name="connsiteY4" fmla="*/ 914400 h 914400"/>
              <a:gd name="connsiteX5" fmla="*/ 330200 w 1803400"/>
              <a:gd name="connsiteY5" fmla="*/ 787400 h 914400"/>
              <a:gd name="connsiteX6" fmla="*/ 0 w 1803400"/>
              <a:gd name="connsiteY6" fmla="*/ 774700 h 914400"/>
              <a:gd name="connsiteX7" fmla="*/ 0 w 1803400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400" h="914400">
                <a:moveTo>
                  <a:pt x="0" y="0"/>
                </a:moveTo>
                <a:lnTo>
                  <a:pt x="1790700" y="0"/>
                </a:lnTo>
                <a:lnTo>
                  <a:pt x="1803400" y="774700"/>
                </a:lnTo>
                <a:lnTo>
                  <a:pt x="558800" y="787400"/>
                </a:lnTo>
                <a:lnTo>
                  <a:pt x="444500" y="914400"/>
                </a:lnTo>
                <a:lnTo>
                  <a:pt x="330200" y="787400"/>
                </a:lnTo>
                <a:lnTo>
                  <a:pt x="0" y="7747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Netherlands: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35% increase over 10 years</a:t>
            </a:r>
            <a:endParaRPr lang="en-US" sz="1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 dirty="0" smtClean="0"/>
              <a:t>Analyze countries: Netherlands top 6 fields</a:t>
            </a:r>
            <a:endParaRPr lang="en-US" sz="2800" cap="all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t="3076" r="8270" b="5098"/>
          <a:stretch>
            <a:fillRect/>
          </a:stretch>
        </p:blipFill>
        <p:spPr bwMode="auto">
          <a:xfrm>
            <a:off x="2501900" y="2185750"/>
            <a:ext cx="4140200" cy="2486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2457" b="7101"/>
          <a:stretch>
            <a:fillRect/>
          </a:stretch>
        </p:blipFill>
        <p:spPr>
          <a:xfrm>
            <a:off x="3081284" y="3721100"/>
            <a:ext cx="5186416" cy="2804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reeform 7"/>
          <p:cNvSpPr/>
          <p:nvPr/>
        </p:nvSpPr>
        <p:spPr>
          <a:xfrm>
            <a:off x="990600" y="3733800"/>
            <a:ext cx="2082800" cy="685800"/>
          </a:xfrm>
          <a:custGeom>
            <a:avLst/>
            <a:gdLst>
              <a:gd name="connsiteX0" fmla="*/ 0 w 1676400"/>
              <a:gd name="connsiteY0" fmla="*/ 0 h 990600"/>
              <a:gd name="connsiteX1" fmla="*/ 0 w 1676400"/>
              <a:gd name="connsiteY1" fmla="*/ 990600 h 990600"/>
              <a:gd name="connsiteX2" fmla="*/ 1536700 w 1676400"/>
              <a:gd name="connsiteY2" fmla="*/ 990600 h 990600"/>
              <a:gd name="connsiteX3" fmla="*/ 1549400 w 1676400"/>
              <a:gd name="connsiteY3" fmla="*/ 381000 h 990600"/>
              <a:gd name="connsiteX4" fmla="*/ 1676400 w 1676400"/>
              <a:gd name="connsiteY4" fmla="*/ 279400 h 990600"/>
              <a:gd name="connsiteX5" fmla="*/ 1549400 w 1676400"/>
              <a:gd name="connsiteY5" fmla="*/ 177800 h 990600"/>
              <a:gd name="connsiteX6" fmla="*/ 1549400 w 1676400"/>
              <a:gd name="connsiteY6" fmla="*/ 0 h 990600"/>
              <a:gd name="connsiteX7" fmla="*/ 0 w 1676400"/>
              <a:gd name="connsiteY7" fmla="*/ 0 h 990600"/>
              <a:gd name="connsiteX0" fmla="*/ 0 w 1676400"/>
              <a:gd name="connsiteY0" fmla="*/ 0 h 990600"/>
              <a:gd name="connsiteX1" fmla="*/ 0 w 1676400"/>
              <a:gd name="connsiteY1" fmla="*/ 990600 h 990600"/>
              <a:gd name="connsiteX2" fmla="*/ 1536700 w 1676400"/>
              <a:gd name="connsiteY2" fmla="*/ 838200 h 990600"/>
              <a:gd name="connsiteX3" fmla="*/ 1549400 w 1676400"/>
              <a:gd name="connsiteY3" fmla="*/ 381000 h 990600"/>
              <a:gd name="connsiteX4" fmla="*/ 1676400 w 1676400"/>
              <a:gd name="connsiteY4" fmla="*/ 279400 h 990600"/>
              <a:gd name="connsiteX5" fmla="*/ 1549400 w 1676400"/>
              <a:gd name="connsiteY5" fmla="*/ 177800 h 990600"/>
              <a:gd name="connsiteX6" fmla="*/ 1549400 w 1676400"/>
              <a:gd name="connsiteY6" fmla="*/ 0 h 990600"/>
              <a:gd name="connsiteX7" fmla="*/ 0 w 1676400"/>
              <a:gd name="connsiteY7" fmla="*/ 0 h 990600"/>
              <a:gd name="connsiteX0" fmla="*/ 0 w 1676400"/>
              <a:gd name="connsiteY0" fmla="*/ 0 h 838200"/>
              <a:gd name="connsiteX1" fmla="*/ 0 w 1676400"/>
              <a:gd name="connsiteY1" fmla="*/ 762000 h 838200"/>
              <a:gd name="connsiteX2" fmla="*/ 1536700 w 1676400"/>
              <a:gd name="connsiteY2" fmla="*/ 838200 h 838200"/>
              <a:gd name="connsiteX3" fmla="*/ 1549400 w 1676400"/>
              <a:gd name="connsiteY3" fmla="*/ 381000 h 838200"/>
              <a:gd name="connsiteX4" fmla="*/ 1676400 w 1676400"/>
              <a:gd name="connsiteY4" fmla="*/ 279400 h 838200"/>
              <a:gd name="connsiteX5" fmla="*/ 1549400 w 1676400"/>
              <a:gd name="connsiteY5" fmla="*/ 177800 h 838200"/>
              <a:gd name="connsiteX6" fmla="*/ 1549400 w 1676400"/>
              <a:gd name="connsiteY6" fmla="*/ 0 h 838200"/>
              <a:gd name="connsiteX7" fmla="*/ 0 w 1676400"/>
              <a:gd name="connsiteY7" fmla="*/ 0 h 838200"/>
              <a:gd name="connsiteX0" fmla="*/ 0 w 1676400"/>
              <a:gd name="connsiteY0" fmla="*/ 0 h 838200"/>
              <a:gd name="connsiteX1" fmla="*/ 0 w 1676400"/>
              <a:gd name="connsiteY1" fmla="*/ 762000 h 838200"/>
              <a:gd name="connsiteX2" fmla="*/ 1536700 w 1676400"/>
              <a:gd name="connsiteY2" fmla="*/ 838200 h 838200"/>
              <a:gd name="connsiteX3" fmla="*/ 1549400 w 1676400"/>
              <a:gd name="connsiteY3" fmla="*/ 381000 h 838200"/>
              <a:gd name="connsiteX4" fmla="*/ 1676400 w 1676400"/>
              <a:gd name="connsiteY4" fmla="*/ 279400 h 838200"/>
              <a:gd name="connsiteX5" fmla="*/ 1549400 w 1676400"/>
              <a:gd name="connsiteY5" fmla="*/ 177800 h 838200"/>
              <a:gd name="connsiteX6" fmla="*/ 1549400 w 1676400"/>
              <a:gd name="connsiteY6" fmla="*/ 0 h 838200"/>
              <a:gd name="connsiteX7" fmla="*/ 0 w 1676400"/>
              <a:gd name="connsiteY7" fmla="*/ 0 h 838200"/>
              <a:gd name="connsiteX0" fmla="*/ 0 w 1676400"/>
              <a:gd name="connsiteY0" fmla="*/ 0 h 838200"/>
              <a:gd name="connsiteX1" fmla="*/ 9979 w 1676400"/>
              <a:gd name="connsiteY1" fmla="*/ 838200 h 838200"/>
              <a:gd name="connsiteX2" fmla="*/ 1536700 w 1676400"/>
              <a:gd name="connsiteY2" fmla="*/ 838200 h 838200"/>
              <a:gd name="connsiteX3" fmla="*/ 1549400 w 1676400"/>
              <a:gd name="connsiteY3" fmla="*/ 381000 h 838200"/>
              <a:gd name="connsiteX4" fmla="*/ 1676400 w 1676400"/>
              <a:gd name="connsiteY4" fmla="*/ 279400 h 838200"/>
              <a:gd name="connsiteX5" fmla="*/ 1549400 w 1676400"/>
              <a:gd name="connsiteY5" fmla="*/ 177800 h 838200"/>
              <a:gd name="connsiteX6" fmla="*/ 1549400 w 1676400"/>
              <a:gd name="connsiteY6" fmla="*/ 0 h 838200"/>
              <a:gd name="connsiteX7" fmla="*/ 0 w 1676400"/>
              <a:gd name="connsiteY7" fmla="*/ 0 h 838200"/>
              <a:gd name="connsiteX0" fmla="*/ 0 w 1636486"/>
              <a:gd name="connsiteY0" fmla="*/ 0 h 838200"/>
              <a:gd name="connsiteX1" fmla="*/ 9979 w 1636486"/>
              <a:gd name="connsiteY1" fmla="*/ 838200 h 838200"/>
              <a:gd name="connsiteX2" fmla="*/ 1536700 w 1636486"/>
              <a:gd name="connsiteY2" fmla="*/ 838200 h 838200"/>
              <a:gd name="connsiteX3" fmla="*/ 1549400 w 1636486"/>
              <a:gd name="connsiteY3" fmla="*/ 381000 h 838200"/>
              <a:gd name="connsiteX4" fmla="*/ 1636486 w 1636486"/>
              <a:gd name="connsiteY4" fmla="*/ 292100 h 838200"/>
              <a:gd name="connsiteX5" fmla="*/ 1549400 w 1636486"/>
              <a:gd name="connsiteY5" fmla="*/ 177800 h 838200"/>
              <a:gd name="connsiteX6" fmla="*/ 1549400 w 1636486"/>
              <a:gd name="connsiteY6" fmla="*/ 0 h 838200"/>
              <a:gd name="connsiteX7" fmla="*/ 0 w 1636486"/>
              <a:gd name="connsiteY7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6486" h="838200">
                <a:moveTo>
                  <a:pt x="0" y="0"/>
                </a:moveTo>
                <a:lnTo>
                  <a:pt x="9979" y="838200"/>
                </a:lnTo>
                <a:lnTo>
                  <a:pt x="1536700" y="838200"/>
                </a:lnTo>
                <a:lnTo>
                  <a:pt x="1549400" y="381000"/>
                </a:lnTo>
                <a:lnTo>
                  <a:pt x="1636486" y="292100"/>
                </a:lnTo>
                <a:lnTo>
                  <a:pt x="1549400" y="177800"/>
                </a:lnTo>
                <a:lnTo>
                  <a:pt x="154940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n-US" b="1" dirty="0" smtClean="0"/>
              <a:t> -2% Biology &amp; Biochemistry</a:t>
            </a:r>
            <a:endParaRPr lang="en-US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5 -0.077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686" t="28197" r="16961" b="11216"/>
          <a:stretch>
            <a:fillRect/>
          </a:stretch>
        </p:blipFill>
        <p:spPr bwMode="auto">
          <a:xfrm>
            <a:off x="876300" y="1714500"/>
            <a:ext cx="7429500" cy="3965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6657" name="Straight Connector 9"/>
          <p:cNvCxnSpPr>
            <a:cxnSpLocks noChangeShapeType="1"/>
          </p:cNvCxnSpPr>
          <p:nvPr/>
        </p:nvCxnSpPr>
        <p:spPr bwMode="auto">
          <a:xfrm>
            <a:off x="5432425" y="2201862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1" name="Title 1"/>
          <p:cNvSpPr txBox="1">
            <a:spLocks/>
          </p:cNvSpPr>
          <p:nvPr/>
        </p:nvSpPr>
        <p:spPr bwMode="auto">
          <a:xfrm>
            <a:off x="917575" y="457200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</a:t>
            </a:r>
            <a:r>
              <a:rPr kumimoji="0" lang="en-US" sz="2800" b="0" i="0" u="none" strike="noStrike" kern="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 benchmark, rank, and analyze </a:t>
            </a:r>
            <a:r>
              <a:rPr lang="en-US" sz="2800" kern="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</a:t>
            </a:r>
            <a:r>
              <a:rPr kumimoji="0" lang="en-US" sz="2800" b="0" i="0" u="none" strike="noStrike" kern="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 institution?</a:t>
            </a:r>
            <a:endParaRPr kumimoji="0" lang="en-US" sz="2800" b="0" i="0" u="none" strike="noStrike" kern="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216400" y="2260600"/>
            <a:ext cx="914400" cy="24622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2E6B24"/>
                </a:solidFill>
              </a:rPr>
              <a:t>+33%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752850" y="2789400"/>
            <a:ext cx="1109662" cy="24622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+166%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752850" y="3318200"/>
            <a:ext cx="960438" cy="24622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+140%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752850" y="3872400"/>
            <a:ext cx="1046162" cy="24622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+47%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752850" y="4388500"/>
            <a:ext cx="862013" cy="24622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+84%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752850" y="4930001"/>
            <a:ext cx="960437" cy="24622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+197%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628900" y="2070100"/>
            <a:ext cx="1066800" cy="3492500"/>
            <a:chOff x="2705100" y="2070100"/>
            <a:chExt cx="1012029" cy="3492500"/>
          </a:xfrm>
        </p:grpSpPr>
        <p:sp>
          <p:nvSpPr>
            <p:cNvPr id="13" name="Rounded Rectangle 12"/>
            <p:cNvSpPr/>
            <p:nvPr/>
          </p:nvSpPr>
          <p:spPr>
            <a:xfrm>
              <a:off x="2705100" y="2070100"/>
              <a:ext cx="1003300" cy="3492500"/>
            </a:xfrm>
            <a:prstGeom prst="roundRect">
              <a:avLst>
                <a:gd name="adj" fmla="val 0"/>
              </a:avLst>
            </a:prstGeom>
            <a:solidFill>
              <a:srgbClr val="FFFFF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15"/>
            <p:cNvCxnSpPr>
              <a:cxnSpLocks noChangeShapeType="1"/>
            </p:cNvCxnSpPr>
            <p:nvPr/>
          </p:nvCxnSpPr>
          <p:spPr bwMode="auto">
            <a:xfrm rot="5400000">
              <a:off x="2154235" y="3695702"/>
              <a:ext cx="3124200" cy="1588"/>
            </a:xfrm>
            <a:prstGeom prst="line">
              <a:avLst/>
            </a:prstGeom>
            <a:noFill/>
            <a:ln w="34925" cap="rnd" cmpd="sng" algn="ctr">
              <a:solidFill>
                <a:srgbClr val="FFFFFF"/>
              </a:solidFill>
              <a:prstDash val="sysDot"/>
              <a:round/>
              <a:headEnd type="none" w="med" len="med"/>
              <a:tailEnd type="none" w="med" len="med"/>
            </a:ln>
          </p:spPr>
        </p:cxnSp>
      </p:grpSp>
      <p:sp>
        <p:nvSpPr>
          <p:cNvPr id="29" name="Freeform 28"/>
          <p:cNvSpPr/>
          <p:nvPr/>
        </p:nvSpPr>
        <p:spPr>
          <a:xfrm>
            <a:off x="6019800" y="4183999"/>
            <a:ext cx="2133600" cy="1912001"/>
          </a:xfrm>
          <a:custGeom>
            <a:avLst/>
            <a:gdLst>
              <a:gd name="connsiteX0" fmla="*/ 139700 w 1968500"/>
              <a:gd name="connsiteY0" fmla="*/ 12700 h 2425700"/>
              <a:gd name="connsiteX1" fmla="*/ 1955800 w 1968500"/>
              <a:gd name="connsiteY1" fmla="*/ 0 h 2425700"/>
              <a:gd name="connsiteX2" fmla="*/ 1968500 w 1968500"/>
              <a:gd name="connsiteY2" fmla="*/ 2425700 h 2425700"/>
              <a:gd name="connsiteX3" fmla="*/ 139700 w 1968500"/>
              <a:gd name="connsiteY3" fmla="*/ 2425700 h 2425700"/>
              <a:gd name="connsiteX4" fmla="*/ 139700 w 1968500"/>
              <a:gd name="connsiteY4" fmla="*/ 508000 h 2425700"/>
              <a:gd name="connsiteX5" fmla="*/ 0 w 1968500"/>
              <a:gd name="connsiteY5" fmla="*/ 368300 h 2425700"/>
              <a:gd name="connsiteX6" fmla="*/ 139700 w 1968500"/>
              <a:gd name="connsiteY6" fmla="*/ 241300 h 2425700"/>
              <a:gd name="connsiteX7" fmla="*/ 139700 w 1968500"/>
              <a:gd name="connsiteY7" fmla="*/ 12700 h 2425700"/>
              <a:gd name="connsiteX0" fmla="*/ 139700 w 1968500"/>
              <a:gd name="connsiteY0" fmla="*/ 12700 h 2425700"/>
              <a:gd name="connsiteX1" fmla="*/ 1955800 w 1968500"/>
              <a:gd name="connsiteY1" fmla="*/ 0 h 2425700"/>
              <a:gd name="connsiteX2" fmla="*/ 1968500 w 1968500"/>
              <a:gd name="connsiteY2" fmla="*/ 2425700 h 2425700"/>
              <a:gd name="connsiteX3" fmla="*/ 139700 w 1968500"/>
              <a:gd name="connsiteY3" fmla="*/ 2166654 h 2425700"/>
              <a:gd name="connsiteX4" fmla="*/ 139700 w 1968500"/>
              <a:gd name="connsiteY4" fmla="*/ 508000 h 2425700"/>
              <a:gd name="connsiteX5" fmla="*/ 0 w 1968500"/>
              <a:gd name="connsiteY5" fmla="*/ 368300 h 2425700"/>
              <a:gd name="connsiteX6" fmla="*/ 139700 w 1968500"/>
              <a:gd name="connsiteY6" fmla="*/ 241300 h 2425700"/>
              <a:gd name="connsiteX7" fmla="*/ 139700 w 1968500"/>
              <a:gd name="connsiteY7" fmla="*/ 12700 h 2425700"/>
              <a:gd name="connsiteX0" fmla="*/ 139700 w 1968500"/>
              <a:gd name="connsiteY0" fmla="*/ 12700 h 2425700"/>
              <a:gd name="connsiteX1" fmla="*/ 1955800 w 1968500"/>
              <a:gd name="connsiteY1" fmla="*/ 0 h 2425700"/>
              <a:gd name="connsiteX2" fmla="*/ 1968500 w 1968500"/>
              <a:gd name="connsiteY2" fmla="*/ 2425700 h 2425700"/>
              <a:gd name="connsiteX3" fmla="*/ 1956783 w 1968500"/>
              <a:gd name="connsiteY3" fmla="*/ 2166654 h 2425700"/>
              <a:gd name="connsiteX4" fmla="*/ 139700 w 1968500"/>
              <a:gd name="connsiteY4" fmla="*/ 2166654 h 2425700"/>
              <a:gd name="connsiteX5" fmla="*/ 139700 w 1968500"/>
              <a:gd name="connsiteY5" fmla="*/ 508000 h 2425700"/>
              <a:gd name="connsiteX6" fmla="*/ 0 w 1968500"/>
              <a:gd name="connsiteY6" fmla="*/ 368300 h 2425700"/>
              <a:gd name="connsiteX7" fmla="*/ 139700 w 1968500"/>
              <a:gd name="connsiteY7" fmla="*/ 241300 h 2425700"/>
              <a:gd name="connsiteX8" fmla="*/ 139700 w 1968500"/>
              <a:gd name="connsiteY8" fmla="*/ 12700 h 2425700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956783 w 1968500"/>
              <a:gd name="connsiteY3" fmla="*/ 2166654 h 2166654"/>
              <a:gd name="connsiteX4" fmla="*/ 139700 w 1968500"/>
              <a:gd name="connsiteY4" fmla="*/ 2166654 h 2166654"/>
              <a:gd name="connsiteX5" fmla="*/ 139700 w 1968500"/>
              <a:gd name="connsiteY5" fmla="*/ 508000 h 2166654"/>
              <a:gd name="connsiteX6" fmla="*/ 0 w 1968500"/>
              <a:gd name="connsiteY6" fmla="*/ 368300 h 2166654"/>
              <a:gd name="connsiteX7" fmla="*/ 139700 w 1968500"/>
              <a:gd name="connsiteY7" fmla="*/ 241300 h 2166654"/>
              <a:gd name="connsiteX8" fmla="*/ 139700 w 1968500"/>
              <a:gd name="connsiteY8" fmla="*/ 12700 h 216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8500" h="2166654">
                <a:moveTo>
                  <a:pt x="139700" y="12700"/>
                </a:moveTo>
                <a:lnTo>
                  <a:pt x="1955800" y="0"/>
                </a:lnTo>
                <a:cubicBezTo>
                  <a:pt x="1960033" y="808567"/>
                  <a:pt x="1968500" y="2166654"/>
                  <a:pt x="1968500" y="2166654"/>
                </a:cubicBezTo>
                <a:lnTo>
                  <a:pt x="1956783" y="2166654"/>
                </a:lnTo>
                <a:lnTo>
                  <a:pt x="139700" y="2166654"/>
                </a:lnTo>
                <a:lnTo>
                  <a:pt x="139700" y="508000"/>
                </a:lnTo>
                <a:lnTo>
                  <a:pt x="0" y="368300"/>
                </a:lnTo>
                <a:lnTo>
                  <a:pt x="139700" y="241300"/>
                </a:lnTo>
                <a:lnTo>
                  <a:pt x="139700" y="1270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274320" tIns="91440" rtlCol="0" anchor="t" anchorCtr="0"/>
          <a:lstStyle/>
          <a:p>
            <a:r>
              <a:rPr lang="en-US"/>
              <a:t>All of these institutions exceed the field average, as well as the US average.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 smtClean="0"/>
              <a:t>Dr. Fuster’s overall performance </a:t>
            </a:r>
            <a:endParaRPr lang="en-US" sz="2800" cap="all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85238" y="7221537"/>
            <a:ext cx="457200" cy="231775"/>
          </a:xfrm>
          <a:noFill/>
        </p:spPr>
        <p:txBody>
          <a:bodyPr/>
          <a:lstStyle/>
          <a:p>
            <a:fld id="{4558A3B0-1A4C-4DB1-8823-55E9AD24AE8B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915" t="14221" r="26924" b="8596"/>
          <a:stretch>
            <a:fillRect/>
          </a:stretch>
        </p:blipFill>
        <p:spPr bwMode="auto">
          <a:xfrm>
            <a:off x="1313275" y="1701800"/>
            <a:ext cx="6521631" cy="447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Freeform 10"/>
          <p:cNvSpPr/>
          <p:nvPr/>
        </p:nvSpPr>
        <p:spPr>
          <a:xfrm rot="5400000">
            <a:off x="1869953" y="2292150"/>
            <a:ext cx="1107996" cy="2924497"/>
          </a:xfrm>
          <a:custGeom>
            <a:avLst/>
            <a:gdLst>
              <a:gd name="connsiteX0" fmla="*/ 139700 w 1968500"/>
              <a:gd name="connsiteY0" fmla="*/ 12700 h 2425700"/>
              <a:gd name="connsiteX1" fmla="*/ 1955800 w 1968500"/>
              <a:gd name="connsiteY1" fmla="*/ 0 h 2425700"/>
              <a:gd name="connsiteX2" fmla="*/ 1968500 w 1968500"/>
              <a:gd name="connsiteY2" fmla="*/ 2425700 h 2425700"/>
              <a:gd name="connsiteX3" fmla="*/ 139700 w 1968500"/>
              <a:gd name="connsiteY3" fmla="*/ 2425700 h 2425700"/>
              <a:gd name="connsiteX4" fmla="*/ 139700 w 1968500"/>
              <a:gd name="connsiteY4" fmla="*/ 508000 h 2425700"/>
              <a:gd name="connsiteX5" fmla="*/ 0 w 1968500"/>
              <a:gd name="connsiteY5" fmla="*/ 368300 h 2425700"/>
              <a:gd name="connsiteX6" fmla="*/ 139700 w 1968500"/>
              <a:gd name="connsiteY6" fmla="*/ 241300 h 2425700"/>
              <a:gd name="connsiteX7" fmla="*/ 139700 w 1968500"/>
              <a:gd name="connsiteY7" fmla="*/ 12700 h 2425700"/>
              <a:gd name="connsiteX0" fmla="*/ 139700 w 1968500"/>
              <a:gd name="connsiteY0" fmla="*/ 12700 h 2425700"/>
              <a:gd name="connsiteX1" fmla="*/ 1955800 w 1968500"/>
              <a:gd name="connsiteY1" fmla="*/ 0 h 2425700"/>
              <a:gd name="connsiteX2" fmla="*/ 1968500 w 1968500"/>
              <a:gd name="connsiteY2" fmla="*/ 2425700 h 2425700"/>
              <a:gd name="connsiteX3" fmla="*/ 139700 w 1968500"/>
              <a:gd name="connsiteY3" fmla="*/ 2166654 h 2425700"/>
              <a:gd name="connsiteX4" fmla="*/ 139700 w 1968500"/>
              <a:gd name="connsiteY4" fmla="*/ 508000 h 2425700"/>
              <a:gd name="connsiteX5" fmla="*/ 0 w 1968500"/>
              <a:gd name="connsiteY5" fmla="*/ 368300 h 2425700"/>
              <a:gd name="connsiteX6" fmla="*/ 139700 w 1968500"/>
              <a:gd name="connsiteY6" fmla="*/ 241300 h 2425700"/>
              <a:gd name="connsiteX7" fmla="*/ 139700 w 1968500"/>
              <a:gd name="connsiteY7" fmla="*/ 12700 h 2425700"/>
              <a:gd name="connsiteX0" fmla="*/ 139700 w 1968500"/>
              <a:gd name="connsiteY0" fmla="*/ 12700 h 2425700"/>
              <a:gd name="connsiteX1" fmla="*/ 1955800 w 1968500"/>
              <a:gd name="connsiteY1" fmla="*/ 0 h 2425700"/>
              <a:gd name="connsiteX2" fmla="*/ 1968500 w 1968500"/>
              <a:gd name="connsiteY2" fmla="*/ 2425700 h 2425700"/>
              <a:gd name="connsiteX3" fmla="*/ 1956783 w 1968500"/>
              <a:gd name="connsiteY3" fmla="*/ 2166654 h 2425700"/>
              <a:gd name="connsiteX4" fmla="*/ 139700 w 1968500"/>
              <a:gd name="connsiteY4" fmla="*/ 2166654 h 2425700"/>
              <a:gd name="connsiteX5" fmla="*/ 139700 w 1968500"/>
              <a:gd name="connsiteY5" fmla="*/ 508000 h 2425700"/>
              <a:gd name="connsiteX6" fmla="*/ 0 w 1968500"/>
              <a:gd name="connsiteY6" fmla="*/ 368300 h 2425700"/>
              <a:gd name="connsiteX7" fmla="*/ 139700 w 1968500"/>
              <a:gd name="connsiteY7" fmla="*/ 241300 h 2425700"/>
              <a:gd name="connsiteX8" fmla="*/ 139700 w 1968500"/>
              <a:gd name="connsiteY8" fmla="*/ 12700 h 2425700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956783 w 1968500"/>
              <a:gd name="connsiteY3" fmla="*/ 2166654 h 2166654"/>
              <a:gd name="connsiteX4" fmla="*/ 139700 w 1968500"/>
              <a:gd name="connsiteY4" fmla="*/ 2166654 h 2166654"/>
              <a:gd name="connsiteX5" fmla="*/ 139700 w 1968500"/>
              <a:gd name="connsiteY5" fmla="*/ 508000 h 2166654"/>
              <a:gd name="connsiteX6" fmla="*/ 0 w 1968500"/>
              <a:gd name="connsiteY6" fmla="*/ 368300 h 2166654"/>
              <a:gd name="connsiteX7" fmla="*/ 139700 w 1968500"/>
              <a:gd name="connsiteY7" fmla="*/ 241300 h 2166654"/>
              <a:gd name="connsiteX8" fmla="*/ 139700 w 1968500"/>
              <a:gd name="connsiteY8" fmla="*/ 12700 h 2166654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956783 w 1968500"/>
              <a:gd name="connsiteY3" fmla="*/ 2166654 h 2166654"/>
              <a:gd name="connsiteX4" fmla="*/ 139700 w 1968500"/>
              <a:gd name="connsiteY4" fmla="*/ 2166654 h 2166654"/>
              <a:gd name="connsiteX5" fmla="*/ 139700 w 1968500"/>
              <a:gd name="connsiteY5" fmla="*/ 508000 h 2166654"/>
              <a:gd name="connsiteX6" fmla="*/ 0 w 1968500"/>
              <a:gd name="connsiteY6" fmla="*/ 368300 h 2166654"/>
              <a:gd name="connsiteX7" fmla="*/ 139700 w 1968500"/>
              <a:gd name="connsiteY7" fmla="*/ 241300 h 2166654"/>
              <a:gd name="connsiteX8" fmla="*/ 139700 w 1968500"/>
              <a:gd name="connsiteY8" fmla="*/ 12700 h 2166654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39700 w 1968500"/>
              <a:gd name="connsiteY3" fmla="*/ 2166654 h 2166654"/>
              <a:gd name="connsiteX4" fmla="*/ 139700 w 1968500"/>
              <a:gd name="connsiteY4" fmla="*/ 508000 h 2166654"/>
              <a:gd name="connsiteX5" fmla="*/ 0 w 1968500"/>
              <a:gd name="connsiteY5" fmla="*/ 368300 h 2166654"/>
              <a:gd name="connsiteX6" fmla="*/ 139700 w 1968500"/>
              <a:gd name="connsiteY6" fmla="*/ 241300 h 2166654"/>
              <a:gd name="connsiteX7" fmla="*/ 139700 w 1968500"/>
              <a:gd name="connsiteY7" fmla="*/ 12700 h 2166654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39700 w 1968500"/>
              <a:gd name="connsiteY3" fmla="*/ 2166654 h 2166654"/>
              <a:gd name="connsiteX4" fmla="*/ 139700 w 1968500"/>
              <a:gd name="connsiteY4" fmla="*/ 508000 h 2166654"/>
              <a:gd name="connsiteX5" fmla="*/ 0 w 1968500"/>
              <a:gd name="connsiteY5" fmla="*/ 368300 h 2166654"/>
              <a:gd name="connsiteX6" fmla="*/ 139700 w 1968500"/>
              <a:gd name="connsiteY6" fmla="*/ 241300 h 2166654"/>
              <a:gd name="connsiteX7" fmla="*/ 139700 w 1968500"/>
              <a:gd name="connsiteY7" fmla="*/ 12700 h 2166654"/>
              <a:gd name="connsiteX0" fmla="*/ 139700 w 2155976"/>
              <a:gd name="connsiteY0" fmla="*/ 12700 h 2670355"/>
              <a:gd name="connsiteX1" fmla="*/ 1955800 w 2155976"/>
              <a:gd name="connsiteY1" fmla="*/ 0 h 2670355"/>
              <a:gd name="connsiteX2" fmla="*/ 1968500 w 2155976"/>
              <a:gd name="connsiteY2" fmla="*/ 2166654 h 2670355"/>
              <a:gd name="connsiteX3" fmla="*/ 139700 w 2155976"/>
              <a:gd name="connsiteY3" fmla="*/ 2166654 h 2670355"/>
              <a:gd name="connsiteX4" fmla="*/ 139700 w 2155976"/>
              <a:gd name="connsiteY4" fmla="*/ 508000 h 2670355"/>
              <a:gd name="connsiteX5" fmla="*/ 0 w 2155976"/>
              <a:gd name="connsiteY5" fmla="*/ 368300 h 2670355"/>
              <a:gd name="connsiteX6" fmla="*/ 139700 w 2155976"/>
              <a:gd name="connsiteY6" fmla="*/ 241300 h 2670355"/>
              <a:gd name="connsiteX7" fmla="*/ 139700 w 2155976"/>
              <a:gd name="connsiteY7" fmla="*/ 12700 h 2670355"/>
              <a:gd name="connsiteX0" fmla="*/ 139700 w 2155976"/>
              <a:gd name="connsiteY0" fmla="*/ 12700 h 2670355"/>
              <a:gd name="connsiteX1" fmla="*/ 1955800 w 2155976"/>
              <a:gd name="connsiteY1" fmla="*/ 0 h 2670355"/>
              <a:gd name="connsiteX2" fmla="*/ 1968500 w 2155976"/>
              <a:gd name="connsiteY2" fmla="*/ 2166654 h 2670355"/>
              <a:gd name="connsiteX3" fmla="*/ 139700 w 2155976"/>
              <a:gd name="connsiteY3" fmla="*/ 2166654 h 2670355"/>
              <a:gd name="connsiteX4" fmla="*/ 139700 w 2155976"/>
              <a:gd name="connsiteY4" fmla="*/ 508000 h 2670355"/>
              <a:gd name="connsiteX5" fmla="*/ 0 w 2155976"/>
              <a:gd name="connsiteY5" fmla="*/ 368300 h 2670355"/>
              <a:gd name="connsiteX6" fmla="*/ 139700 w 2155976"/>
              <a:gd name="connsiteY6" fmla="*/ 241300 h 2670355"/>
              <a:gd name="connsiteX7" fmla="*/ 139700 w 2155976"/>
              <a:gd name="connsiteY7" fmla="*/ 12700 h 2670355"/>
              <a:gd name="connsiteX0" fmla="*/ 139700 w 2155976"/>
              <a:gd name="connsiteY0" fmla="*/ 12700 h 2670355"/>
              <a:gd name="connsiteX1" fmla="*/ 1955800 w 2155976"/>
              <a:gd name="connsiteY1" fmla="*/ 0 h 2670355"/>
              <a:gd name="connsiteX2" fmla="*/ 1968500 w 2155976"/>
              <a:gd name="connsiteY2" fmla="*/ 2166654 h 2670355"/>
              <a:gd name="connsiteX3" fmla="*/ 139700 w 2155976"/>
              <a:gd name="connsiteY3" fmla="*/ 2166654 h 2670355"/>
              <a:gd name="connsiteX4" fmla="*/ 139700 w 2155976"/>
              <a:gd name="connsiteY4" fmla="*/ 508000 h 2670355"/>
              <a:gd name="connsiteX5" fmla="*/ 0 w 2155976"/>
              <a:gd name="connsiteY5" fmla="*/ 368300 h 2670355"/>
              <a:gd name="connsiteX6" fmla="*/ 139700 w 2155976"/>
              <a:gd name="connsiteY6" fmla="*/ 241300 h 2670355"/>
              <a:gd name="connsiteX7" fmla="*/ 139700 w 2155976"/>
              <a:gd name="connsiteY7" fmla="*/ 12700 h 2670355"/>
              <a:gd name="connsiteX0" fmla="*/ 139700 w 2155976"/>
              <a:gd name="connsiteY0" fmla="*/ 12700 h 2670355"/>
              <a:gd name="connsiteX1" fmla="*/ 1955800 w 2155976"/>
              <a:gd name="connsiteY1" fmla="*/ 0 h 2670355"/>
              <a:gd name="connsiteX2" fmla="*/ 1968500 w 2155976"/>
              <a:gd name="connsiteY2" fmla="*/ 2166654 h 2670355"/>
              <a:gd name="connsiteX3" fmla="*/ 139700 w 2155976"/>
              <a:gd name="connsiteY3" fmla="*/ 2166654 h 2670355"/>
              <a:gd name="connsiteX4" fmla="*/ 139700 w 2155976"/>
              <a:gd name="connsiteY4" fmla="*/ 508000 h 2670355"/>
              <a:gd name="connsiteX5" fmla="*/ 0 w 2155976"/>
              <a:gd name="connsiteY5" fmla="*/ 368300 h 2670355"/>
              <a:gd name="connsiteX6" fmla="*/ 139700 w 2155976"/>
              <a:gd name="connsiteY6" fmla="*/ 241300 h 2670355"/>
              <a:gd name="connsiteX7" fmla="*/ 139700 w 2155976"/>
              <a:gd name="connsiteY7" fmla="*/ 12700 h 2670355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39700 w 1968500"/>
              <a:gd name="connsiteY3" fmla="*/ 2166654 h 2166654"/>
              <a:gd name="connsiteX4" fmla="*/ 139700 w 1968500"/>
              <a:gd name="connsiteY4" fmla="*/ 508000 h 2166654"/>
              <a:gd name="connsiteX5" fmla="*/ 0 w 1968500"/>
              <a:gd name="connsiteY5" fmla="*/ 368300 h 2166654"/>
              <a:gd name="connsiteX6" fmla="*/ 139700 w 1968500"/>
              <a:gd name="connsiteY6" fmla="*/ 241300 h 2166654"/>
              <a:gd name="connsiteX7" fmla="*/ 139700 w 1968500"/>
              <a:gd name="connsiteY7" fmla="*/ 12700 h 2166654"/>
              <a:gd name="connsiteX0" fmla="*/ 139700 w 2390321"/>
              <a:gd name="connsiteY0" fmla="*/ 12700 h 2166654"/>
              <a:gd name="connsiteX1" fmla="*/ 1955800 w 2390321"/>
              <a:gd name="connsiteY1" fmla="*/ 0 h 2166654"/>
              <a:gd name="connsiteX2" fmla="*/ 2390321 w 2390321"/>
              <a:gd name="connsiteY2" fmla="*/ 2166654 h 2166654"/>
              <a:gd name="connsiteX3" fmla="*/ 139700 w 2390321"/>
              <a:gd name="connsiteY3" fmla="*/ 2166654 h 2166654"/>
              <a:gd name="connsiteX4" fmla="*/ 139700 w 2390321"/>
              <a:gd name="connsiteY4" fmla="*/ 508000 h 2166654"/>
              <a:gd name="connsiteX5" fmla="*/ 0 w 2390321"/>
              <a:gd name="connsiteY5" fmla="*/ 368300 h 2166654"/>
              <a:gd name="connsiteX6" fmla="*/ 139700 w 2390321"/>
              <a:gd name="connsiteY6" fmla="*/ 241300 h 2166654"/>
              <a:gd name="connsiteX7" fmla="*/ 139700 w 2390321"/>
              <a:gd name="connsiteY7" fmla="*/ 12700 h 2166654"/>
              <a:gd name="connsiteX0" fmla="*/ 139700 w 2390321"/>
              <a:gd name="connsiteY0" fmla="*/ 12700 h 2166654"/>
              <a:gd name="connsiteX1" fmla="*/ 2377621 w 2390321"/>
              <a:gd name="connsiteY1" fmla="*/ 0 h 2166654"/>
              <a:gd name="connsiteX2" fmla="*/ 2390321 w 2390321"/>
              <a:gd name="connsiteY2" fmla="*/ 2166654 h 2166654"/>
              <a:gd name="connsiteX3" fmla="*/ 139700 w 2390321"/>
              <a:gd name="connsiteY3" fmla="*/ 2166654 h 2166654"/>
              <a:gd name="connsiteX4" fmla="*/ 139700 w 2390321"/>
              <a:gd name="connsiteY4" fmla="*/ 508000 h 2166654"/>
              <a:gd name="connsiteX5" fmla="*/ 0 w 2390321"/>
              <a:gd name="connsiteY5" fmla="*/ 368300 h 2166654"/>
              <a:gd name="connsiteX6" fmla="*/ 139700 w 2390321"/>
              <a:gd name="connsiteY6" fmla="*/ 241300 h 2166654"/>
              <a:gd name="connsiteX7" fmla="*/ 139700 w 2390321"/>
              <a:gd name="connsiteY7" fmla="*/ 12700 h 2166654"/>
              <a:gd name="connsiteX0" fmla="*/ 139700 w 2390321"/>
              <a:gd name="connsiteY0" fmla="*/ 12700 h 2166654"/>
              <a:gd name="connsiteX1" fmla="*/ 2377621 w 2390321"/>
              <a:gd name="connsiteY1" fmla="*/ 0 h 2166654"/>
              <a:gd name="connsiteX2" fmla="*/ 2390321 w 2390321"/>
              <a:gd name="connsiteY2" fmla="*/ 1389515 h 2166654"/>
              <a:gd name="connsiteX3" fmla="*/ 139700 w 2390321"/>
              <a:gd name="connsiteY3" fmla="*/ 2166654 h 2166654"/>
              <a:gd name="connsiteX4" fmla="*/ 139700 w 2390321"/>
              <a:gd name="connsiteY4" fmla="*/ 508000 h 2166654"/>
              <a:gd name="connsiteX5" fmla="*/ 0 w 2390321"/>
              <a:gd name="connsiteY5" fmla="*/ 368300 h 2166654"/>
              <a:gd name="connsiteX6" fmla="*/ 139700 w 2390321"/>
              <a:gd name="connsiteY6" fmla="*/ 241300 h 2166654"/>
              <a:gd name="connsiteX7" fmla="*/ 139700 w 2390321"/>
              <a:gd name="connsiteY7" fmla="*/ 12700 h 2166654"/>
              <a:gd name="connsiteX0" fmla="*/ 139700 w 2390321"/>
              <a:gd name="connsiteY0" fmla="*/ 12700 h 1389515"/>
              <a:gd name="connsiteX1" fmla="*/ 2377621 w 2390321"/>
              <a:gd name="connsiteY1" fmla="*/ 0 h 1389515"/>
              <a:gd name="connsiteX2" fmla="*/ 2390321 w 2390321"/>
              <a:gd name="connsiteY2" fmla="*/ 1389515 h 1389515"/>
              <a:gd name="connsiteX3" fmla="*/ 139700 w 2390321"/>
              <a:gd name="connsiteY3" fmla="*/ 1389515 h 1389515"/>
              <a:gd name="connsiteX4" fmla="*/ 139700 w 2390321"/>
              <a:gd name="connsiteY4" fmla="*/ 508000 h 1389515"/>
              <a:gd name="connsiteX5" fmla="*/ 0 w 2390321"/>
              <a:gd name="connsiteY5" fmla="*/ 368300 h 1389515"/>
              <a:gd name="connsiteX6" fmla="*/ 139700 w 2390321"/>
              <a:gd name="connsiteY6" fmla="*/ 241300 h 1389515"/>
              <a:gd name="connsiteX7" fmla="*/ 139700 w 2390321"/>
              <a:gd name="connsiteY7" fmla="*/ 12700 h 1389515"/>
              <a:gd name="connsiteX0" fmla="*/ 139700 w 2803676"/>
              <a:gd name="connsiteY0" fmla="*/ 12700 h 1389515"/>
              <a:gd name="connsiteX1" fmla="*/ 2799443 w 2803676"/>
              <a:gd name="connsiteY1" fmla="*/ 0 h 1389515"/>
              <a:gd name="connsiteX2" fmla="*/ 2390321 w 2803676"/>
              <a:gd name="connsiteY2" fmla="*/ 1389515 h 1389515"/>
              <a:gd name="connsiteX3" fmla="*/ 139700 w 2803676"/>
              <a:gd name="connsiteY3" fmla="*/ 1389515 h 1389515"/>
              <a:gd name="connsiteX4" fmla="*/ 139700 w 2803676"/>
              <a:gd name="connsiteY4" fmla="*/ 508000 h 1389515"/>
              <a:gd name="connsiteX5" fmla="*/ 0 w 2803676"/>
              <a:gd name="connsiteY5" fmla="*/ 368300 h 1389515"/>
              <a:gd name="connsiteX6" fmla="*/ 139700 w 2803676"/>
              <a:gd name="connsiteY6" fmla="*/ 241300 h 1389515"/>
              <a:gd name="connsiteX7" fmla="*/ 139700 w 2803676"/>
              <a:gd name="connsiteY7" fmla="*/ 12700 h 1389515"/>
              <a:gd name="connsiteX0" fmla="*/ 139700 w 2812143"/>
              <a:gd name="connsiteY0" fmla="*/ 12700 h 1389515"/>
              <a:gd name="connsiteX1" fmla="*/ 2799443 w 2812143"/>
              <a:gd name="connsiteY1" fmla="*/ 0 h 1389515"/>
              <a:gd name="connsiteX2" fmla="*/ 2812143 w 2812143"/>
              <a:gd name="connsiteY2" fmla="*/ 1389515 h 1389515"/>
              <a:gd name="connsiteX3" fmla="*/ 139700 w 2812143"/>
              <a:gd name="connsiteY3" fmla="*/ 1389515 h 1389515"/>
              <a:gd name="connsiteX4" fmla="*/ 139700 w 2812143"/>
              <a:gd name="connsiteY4" fmla="*/ 508000 h 1389515"/>
              <a:gd name="connsiteX5" fmla="*/ 0 w 2812143"/>
              <a:gd name="connsiteY5" fmla="*/ 368300 h 1389515"/>
              <a:gd name="connsiteX6" fmla="*/ 139700 w 2812143"/>
              <a:gd name="connsiteY6" fmla="*/ 241300 h 1389515"/>
              <a:gd name="connsiteX7" fmla="*/ 139700 w 2812143"/>
              <a:gd name="connsiteY7" fmla="*/ 12700 h 1389515"/>
              <a:gd name="connsiteX0" fmla="*/ 139700 w 2952751"/>
              <a:gd name="connsiteY0" fmla="*/ 12700 h 1389515"/>
              <a:gd name="connsiteX1" fmla="*/ 2799443 w 2952751"/>
              <a:gd name="connsiteY1" fmla="*/ 0 h 1389515"/>
              <a:gd name="connsiteX2" fmla="*/ 2952751 w 2952751"/>
              <a:gd name="connsiteY2" fmla="*/ 1389515 h 1389515"/>
              <a:gd name="connsiteX3" fmla="*/ 139700 w 2952751"/>
              <a:gd name="connsiteY3" fmla="*/ 1389515 h 1389515"/>
              <a:gd name="connsiteX4" fmla="*/ 139700 w 2952751"/>
              <a:gd name="connsiteY4" fmla="*/ 508000 h 1389515"/>
              <a:gd name="connsiteX5" fmla="*/ 0 w 2952751"/>
              <a:gd name="connsiteY5" fmla="*/ 368300 h 1389515"/>
              <a:gd name="connsiteX6" fmla="*/ 139700 w 2952751"/>
              <a:gd name="connsiteY6" fmla="*/ 241300 h 1389515"/>
              <a:gd name="connsiteX7" fmla="*/ 139700 w 2952751"/>
              <a:gd name="connsiteY7" fmla="*/ 12700 h 1389515"/>
              <a:gd name="connsiteX0" fmla="*/ 139700 w 2952751"/>
              <a:gd name="connsiteY0" fmla="*/ 12700 h 1389515"/>
              <a:gd name="connsiteX1" fmla="*/ 2940050 w 2952751"/>
              <a:gd name="connsiteY1" fmla="*/ 0 h 1389515"/>
              <a:gd name="connsiteX2" fmla="*/ 2952751 w 2952751"/>
              <a:gd name="connsiteY2" fmla="*/ 1389515 h 1389515"/>
              <a:gd name="connsiteX3" fmla="*/ 139700 w 2952751"/>
              <a:gd name="connsiteY3" fmla="*/ 1389515 h 1389515"/>
              <a:gd name="connsiteX4" fmla="*/ 139700 w 2952751"/>
              <a:gd name="connsiteY4" fmla="*/ 508000 h 1389515"/>
              <a:gd name="connsiteX5" fmla="*/ 0 w 2952751"/>
              <a:gd name="connsiteY5" fmla="*/ 368300 h 1389515"/>
              <a:gd name="connsiteX6" fmla="*/ 139700 w 2952751"/>
              <a:gd name="connsiteY6" fmla="*/ 241300 h 1389515"/>
              <a:gd name="connsiteX7" fmla="*/ 139700 w 2952751"/>
              <a:gd name="connsiteY7" fmla="*/ 12700 h 1389515"/>
              <a:gd name="connsiteX0" fmla="*/ 139700 w 2952751"/>
              <a:gd name="connsiteY0" fmla="*/ 12700 h 1389515"/>
              <a:gd name="connsiteX1" fmla="*/ 2940050 w 2952751"/>
              <a:gd name="connsiteY1" fmla="*/ 0 h 1389515"/>
              <a:gd name="connsiteX2" fmla="*/ 2952751 w 2952751"/>
              <a:gd name="connsiteY2" fmla="*/ 1389515 h 1389515"/>
              <a:gd name="connsiteX3" fmla="*/ 139700 w 2952751"/>
              <a:gd name="connsiteY3" fmla="*/ 1130468 h 1389515"/>
              <a:gd name="connsiteX4" fmla="*/ 139700 w 2952751"/>
              <a:gd name="connsiteY4" fmla="*/ 508000 h 1389515"/>
              <a:gd name="connsiteX5" fmla="*/ 0 w 2952751"/>
              <a:gd name="connsiteY5" fmla="*/ 368300 h 1389515"/>
              <a:gd name="connsiteX6" fmla="*/ 139700 w 2952751"/>
              <a:gd name="connsiteY6" fmla="*/ 241300 h 1389515"/>
              <a:gd name="connsiteX7" fmla="*/ 139700 w 2952751"/>
              <a:gd name="connsiteY7" fmla="*/ 12700 h 1389515"/>
              <a:gd name="connsiteX0" fmla="*/ 139700 w 2952751"/>
              <a:gd name="connsiteY0" fmla="*/ 12700 h 1130468"/>
              <a:gd name="connsiteX1" fmla="*/ 2940050 w 2952751"/>
              <a:gd name="connsiteY1" fmla="*/ 0 h 1130468"/>
              <a:gd name="connsiteX2" fmla="*/ 2952751 w 2952751"/>
              <a:gd name="connsiteY2" fmla="*/ 1130468 h 1130468"/>
              <a:gd name="connsiteX3" fmla="*/ 139700 w 2952751"/>
              <a:gd name="connsiteY3" fmla="*/ 1130468 h 1130468"/>
              <a:gd name="connsiteX4" fmla="*/ 139700 w 2952751"/>
              <a:gd name="connsiteY4" fmla="*/ 508000 h 1130468"/>
              <a:gd name="connsiteX5" fmla="*/ 0 w 2952751"/>
              <a:gd name="connsiteY5" fmla="*/ 368300 h 1130468"/>
              <a:gd name="connsiteX6" fmla="*/ 139700 w 2952751"/>
              <a:gd name="connsiteY6" fmla="*/ 241300 h 1130468"/>
              <a:gd name="connsiteX7" fmla="*/ 139700 w 2952751"/>
              <a:gd name="connsiteY7" fmla="*/ 12700 h 1130468"/>
              <a:gd name="connsiteX0" fmla="*/ 139700 w 2953376"/>
              <a:gd name="connsiteY0" fmla="*/ 1664488 h 2782256"/>
              <a:gd name="connsiteX1" fmla="*/ 2949143 w 2953376"/>
              <a:gd name="connsiteY1" fmla="*/ 0 h 2782256"/>
              <a:gd name="connsiteX2" fmla="*/ 2952751 w 2953376"/>
              <a:gd name="connsiteY2" fmla="*/ 2782256 h 2782256"/>
              <a:gd name="connsiteX3" fmla="*/ 139700 w 2953376"/>
              <a:gd name="connsiteY3" fmla="*/ 2782256 h 2782256"/>
              <a:gd name="connsiteX4" fmla="*/ 139700 w 2953376"/>
              <a:gd name="connsiteY4" fmla="*/ 2159788 h 2782256"/>
              <a:gd name="connsiteX5" fmla="*/ 0 w 2953376"/>
              <a:gd name="connsiteY5" fmla="*/ 2020088 h 2782256"/>
              <a:gd name="connsiteX6" fmla="*/ 139700 w 2953376"/>
              <a:gd name="connsiteY6" fmla="*/ 1893088 h 2782256"/>
              <a:gd name="connsiteX7" fmla="*/ 139700 w 2953376"/>
              <a:gd name="connsiteY7" fmla="*/ 1664488 h 2782256"/>
              <a:gd name="connsiteX0" fmla="*/ 148791 w 2953376"/>
              <a:gd name="connsiteY0" fmla="*/ 9467 h 2782256"/>
              <a:gd name="connsiteX1" fmla="*/ 2949143 w 2953376"/>
              <a:gd name="connsiteY1" fmla="*/ 0 h 2782256"/>
              <a:gd name="connsiteX2" fmla="*/ 2952751 w 2953376"/>
              <a:gd name="connsiteY2" fmla="*/ 2782256 h 2782256"/>
              <a:gd name="connsiteX3" fmla="*/ 139700 w 2953376"/>
              <a:gd name="connsiteY3" fmla="*/ 2782256 h 2782256"/>
              <a:gd name="connsiteX4" fmla="*/ 139700 w 2953376"/>
              <a:gd name="connsiteY4" fmla="*/ 2159788 h 2782256"/>
              <a:gd name="connsiteX5" fmla="*/ 0 w 2953376"/>
              <a:gd name="connsiteY5" fmla="*/ 2020088 h 2782256"/>
              <a:gd name="connsiteX6" fmla="*/ 139700 w 2953376"/>
              <a:gd name="connsiteY6" fmla="*/ 1893088 h 2782256"/>
              <a:gd name="connsiteX7" fmla="*/ 148791 w 2953376"/>
              <a:gd name="connsiteY7" fmla="*/ 9467 h 2782256"/>
              <a:gd name="connsiteX0" fmla="*/ 148791 w 2953376"/>
              <a:gd name="connsiteY0" fmla="*/ 9467 h 2782256"/>
              <a:gd name="connsiteX1" fmla="*/ 2949143 w 2953376"/>
              <a:gd name="connsiteY1" fmla="*/ 0 h 2782256"/>
              <a:gd name="connsiteX2" fmla="*/ 1384244 w 2953376"/>
              <a:gd name="connsiteY2" fmla="*/ 2733886 h 2782256"/>
              <a:gd name="connsiteX3" fmla="*/ 139700 w 2953376"/>
              <a:gd name="connsiteY3" fmla="*/ 2782256 h 2782256"/>
              <a:gd name="connsiteX4" fmla="*/ 139700 w 2953376"/>
              <a:gd name="connsiteY4" fmla="*/ 2159788 h 2782256"/>
              <a:gd name="connsiteX5" fmla="*/ 0 w 2953376"/>
              <a:gd name="connsiteY5" fmla="*/ 2020088 h 2782256"/>
              <a:gd name="connsiteX6" fmla="*/ 139700 w 2953376"/>
              <a:gd name="connsiteY6" fmla="*/ 1893088 h 2782256"/>
              <a:gd name="connsiteX7" fmla="*/ 148791 w 2953376"/>
              <a:gd name="connsiteY7" fmla="*/ 9467 h 2782256"/>
              <a:gd name="connsiteX0" fmla="*/ 148791 w 2953376"/>
              <a:gd name="connsiteY0" fmla="*/ 9467 h 2782256"/>
              <a:gd name="connsiteX1" fmla="*/ 2949143 w 2953376"/>
              <a:gd name="connsiteY1" fmla="*/ 0 h 2782256"/>
              <a:gd name="connsiteX2" fmla="*/ 1384244 w 2953376"/>
              <a:gd name="connsiteY2" fmla="*/ 2733886 h 2782256"/>
              <a:gd name="connsiteX3" fmla="*/ 1333141 w 2953376"/>
              <a:gd name="connsiteY3" fmla="*/ 2763902 h 2782256"/>
              <a:gd name="connsiteX4" fmla="*/ 139700 w 2953376"/>
              <a:gd name="connsiteY4" fmla="*/ 2782256 h 2782256"/>
              <a:gd name="connsiteX5" fmla="*/ 139700 w 2953376"/>
              <a:gd name="connsiteY5" fmla="*/ 2159788 h 2782256"/>
              <a:gd name="connsiteX6" fmla="*/ 0 w 2953376"/>
              <a:gd name="connsiteY6" fmla="*/ 2020088 h 2782256"/>
              <a:gd name="connsiteX7" fmla="*/ 139700 w 2953376"/>
              <a:gd name="connsiteY7" fmla="*/ 1893088 h 2782256"/>
              <a:gd name="connsiteX8" fmla="*/ 148791 w 2953376"/>
              <a:gd name="connsiteY8" fmla="*/ 9467 h 2782256"/>
              <a:gd name="connsiteX0" fmla="*/ 148791 w 1384244"/>
              <a:gd name="connsiteY0" fmla="*/ 0 h 2772789"/>
              <a:gd name="connsiteX1" fmla="*/ 1367315 w 1384244"/>
              <a:gd name="connsiteY1" fmla="*/ 5664 h 2772789"/>
              <a:gd name="connsiteX2" fmla="*/ 1384244 w 1384244"/>
              <a:gd name="connsiteY2" fmla="*/ 2724419 h 2772789"/>
              <a:gd name="connsiteX3" fmla="*/ 1333141 w 1384244"/>
              <a:gd name="connsiteY3" fmla="*/ 2754435 h 2772789"/>
              <a:gd name="connsiteX4" fmla="*/ 139700 w 1384244"/>
              <a:gd name="connsiteY4" fmla="*/ 2772789 h 2772789"/>
              <a:gd name="connsiteX5" fmla="*/ 139700 w 1384244"/>
              <a:gd name="connsiteY5" fmla="*/ 2150321 h 2772789"/>
              <a:gd name="connsiteX6" fmla="*/ 0 w 1384244"/>
              <a:gd name="connsiteY6" fmla="*/ 2010621 h 2772789"/>
              <a:gd name="connsiteX7" fmla="*/ 139700 w 1384244"/>
              <a:gd name="connsiteY7" fmla="*/ 1883621 h 2772789"/>
              <a:gd name="connsiteX8" fmla="*/ 148791 w 1384244"/>
              <a:gd name="connsiteY8" fmla="*/ 0 h 2772789"/>
              <a:gd name="connsiteX0" fmla="*/ 157879 w 1384244"/>
              <a:gd name="connsiteY0" fmla="*/ 0 h 3314000"/>
              <a:gd name="connsiteX1" fmla="*/ 1367315 w 1384244"/>
              <a:gd name="connsiteY1" fmla="*/ 546875 h 3314000"/>
              <a:gd name="connsiteX2" fmla="*/ 1384244 w 1384244"/>
              <a:gd name="connsiteY2" fmla="*/ 3265630 h 3314000"/>
              <a:gd name="connsiteX3" fmla="*/ 1333141 w 1384244"/>
              <a:gd name="connsiteY3" fmla="*/ 3295646 h 3314000"/>
              <a:gd name="connsiteX4" fmla="*/ 139700 w 1384244"/>
              <a:gd name="connsiteY4" fmla="*/ 3314000 h 3314000"/>
              <a:gd name="connsiteX5" fmla="*/ 139700 w 1384244"/>
              <a:gd name="connsiteY5" fmla="*/ 2691532 h 3314000"/>
              <a:gd name="connsiteX6" fmla="*/ 0 w 1384244"/>
              <a:gd name="connsiteY6" fmla="*/ 2551832 h 3314000"/>
              <a:gd name="connsiteX7" fmla="*/ 139700 w 1384244"/>
              <a:gd name="connsiteY7" fmla="*/ 2424832 h 3314000"/>
              <a:gd name="connsiteX8" fmla="*/ 157879 w 1384244"/>
              <a:gd name="connsiteY8" fmla="*/ 0 h 3314000"/>
              <a:gd name="connsiteX0" fmla="*/ 157879 w 1384244"/>
              <a:gd name="connsiteY0" fmla="*/ 3 h 3314003"/>
              <a:gd name="connsiteX1" fmla="*/ 1374798 w 1384244"/>
              <a:gd name="connsiteY1" fmla="*/ 0 h 3314003"/>
              <a:gd name="connsiteX2" fmla="*/ 1384244 w 1384244"/>
              <a:gd name="connsiteY2" fmla="*/ 3265633 h 3314003"/>
              <a:gd name="connsiteX3" fmla="*/ 1333141 w 1384244"/>
              <a:gd name="connsiteY3" fmla="*/ 3295649 h 3314003"/>
              <a:gd name="connsiteX4" fmla="*/ 139700 w 1384244"/>
              <a:gd name="connsiteY4" fmla="*/ 3314003 h 3314003"/>
              <a:gd name="connsiteX5" fmla="*/ 139700 w 1384244"/>
              <a:gd name="connsiteY5" fmla="*/ 2691535 h 3314003"/>
              <a:gd name="connsiteX6" fmla="*/ 0 w 1384244"/>
              <a:gd name="connsiteY6" fmla="*/ 2551835 h 3314003"/>
              <a:gd name="connsiteX7" fmla="*/ 139700 w 1384244"/>
              <a:gd name="connsiteY7" fmla="*/ 2424835 h 3314003"/>
              <a:gd name="connsiteX8" fmla="*/ 157879 w 1384244"/>
              <a:gd name="connsiteY8" fmla="*/ 3 h 3314003"/>
              <a:gd name="connsiteX0" fmla="*/ 157879 w 1379031"/>
              <a:gd name="connsiteY0" fmla="*/ 3 h 3314003"/>
              <a:gd name="connsiteX1" fmla="*/ 1374798 w 1379031"/>
              <a:gd name="connsiteY1" fmla="*/ 0 h 3314003"/>
              <a:gd name="connsiteX2" fmla="*/ 1094242 w 1379031"/>
              <a:gd name="connsiteY2" fmla="*/ 3261671 h 3314003"/>
              <a:gd name="connsiteX3" fmla="*/ 1333141 w 1379031"/>
              <a:gd name="connsiteY3" fmla="*/ 3295649 h 3314003"/>
              <a:gd name="connsiteX4" fmla="*/ 139700 w 1379031"/>
              <a:gd name="connsiteY4" fmla="*/ 3314003 h 3314003"/>
              <a:gd name="connsiteX5" fmla="*/ 139700 w 1379031"/>
              <a:gd name="connsiteY5" fmla="*/ 2691535 h 3314003"/>
              <a:gd name="connsiteX6" fmla="*/ 0 w 1379031"/>
              <a:gd name="connsiteY6" fmla="*/ 2551835 h 3314003"/>
              <a:gd name="connsiteX7" fmla="*/ 139700 w 1379031"/>
              <a:gd name="connsiteY7" fmla="*/ 2424835 h 3314003"/>
              <a:gd name="connsiteX8" fmla="*/ 157879 w 1379031"/>
              <a:gd name="connsiteY8" fmla="*/ 3 h 3314003"/>
              <a:gd name="connsiteX0" fmla="*/ 157879 w 1379031"/>
              <a:gd name="connsiteY0" fmla="*/ 3 h 3314003"/>
              <a:gd name="connsiteX1" fmla="*/ 1374798 w 1379031"/>
              <a:gd name="connsiteY1" fmla="*/ 0 h 3314003"/>
              <a:gd name="connsiteX2" fmla="*/ 1094242 w 1379031"/>
              <a:gd name="connsiteY2" fmla="*/ 3261671 h 3314003"/>
              <a:gd name="connsiteX3" fmla="*/ 139700 w 1379031"/>
              <a:gd name="connsiteY3" fmla="*/ 3314003 h 3314003"/>
              <a:gd name="connsiteX4" fmla="*/ 139700 w 1379031"/>
              <a:gd name="connsiteY4" fmla="*/ 2691535 h 3314003"/>
              <a:gd name="connsiteX5" fmla="*/ 0 w 1379031"/>
              <a:gd name="connsiteY5" fmla="*/ 2551835 h 3314003"/>
              <a:gd name="connsiteX6" fmla="*/ 139700 w 1379031"/>
              <a:gd name="connsiteY6" fmla="*/ 2424835 h 3314003"/>
              <a:gd name="connsiteX7" fmla="*/ 157879 w 1379031"/>
              <a:gd name="connsiteY7" fmla="*/ 3 h 3314003"/>
              <a:gd name="connsiteX0" fmla="*/ 157879 w 1379031"/>
              <a:gd name="connsiteY0" fmla="*/ 3 h 3314003"/>
              <a:gd name="connsiteX1" fmla="*/ 1374798 w 1379031"/>
              <a:gd name="connsiteY1" fmla="*/ 0 h 3314003"/>
              <a:gd name="connsiteX2" fmla="*/ 1181521 w 1379031"/>
              <a:gd name="connsiteY2" fmla="*/ 3300884 h 3314003"/>
              <a:gd name="connsiteX3" fmla="*/ 139700 w 1379031"/>
              <a:gd name="connsiteY3" fmla="*/ 3314003 h 3314003"/>
              <a:gd name="connsiteX4" fmla="*/ 139700 w 1379031"/>
              <a:gd name="connsiteY4" fmla="*/ 2691535 h 3314003"/>
              <a:gd name="connsiteX5" fmla="*/ 0 w 1379031"/>
              <a:gd name="connsiteY5" fmla="*/ 2551835 h 3314003"/>
              <a:gd name="connsiteX6" fmla="*/ 139700 w 1379031"/>
              <a:gd name="connsiteY6" fmla="*/ 2424835 h 3314003"/>
              <a:gd name="connsiteX7" fmla="*/ 157879 w 1379031"/>
              <a:gd name="connsiteY7" fmla="*/ 3 h 3314003"/>
              <a:gd name="connsiteX0" fmla="*/ 157879 w 1181521"/>
              <a:gd name="connsiteY0" fmla="*/ 0 h 3314000"/>
              <a:gd name="connsiteX1" fmla="*/ 1164864 w 1181521"/>
              <a:gd name="connsiteY1" fmla="*/ 2 h 3314000"/>
              <a:gd name="connsiteX2" fmla="*/ 1181521 w 1181521"/>
              <a:gd name="connsiteY2" fmla="*/ 3300881 h 3314000"/>
              <a:gd name="connsiteX3" fmla="*/ 139700 w 1181521"/>
              <a:gd name="connsiteY3" fmla="*/ 3314000 h 3314000"/>
              <a:gd name="connsiteX4" fmla="*/ 139700 w 1181521"/>
              <a:gd name="connsiteY4" fmla="*/ 2691532 h 3314000"/>
              <a:gd name="connsiteX5" fmla="*/ 0 w 1181521"/>
              <a:gd name="connsiteY5" fmla="*/ 2551832 h 3314000"/>
              <a:gd name="connsiteX6" fmla="*/ 139700 w 1181521"/>
              <a:gd name="connsiteY6" fmla="*/ 2424832 h 3314000"/>
              <a:gd name="connsiteX7" fmla="*/ 157879 w 1181521"/>
              <a:gd name="connsiteY7" fmla="*/ 0 h 33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521" h="3314000">
                <a:moveTo>
                  <a:pt x="157879" y="0"/>
                </a:moveTo>
                <a:lnTo>
                  <a:pt x="1164864" y="2"/>
                </a:lnTo>
                <a:cubicBezTo>
                  <a:pt x="1169097" y="722220"/>
                  <a:pt x="1177288" y="2578663"/>
                  <a:pt x="1181521" y="3300881"/>
                </a:cubicBezTo>
                <a:lnTo>
                  <a:pt x="139700" y="3314000"/>
                </a:lnTo>
                <a:lnTo>
                  <a:pt x="139700" y="2691532"/>
                </a:lnTo>
                <a:lnTo>
                  <a:pt x="0" y="2551832"/>
                </a:lnTo>
                <a:lnTo>
                  <a:pt x="139700" y="2424832"/>
                </a:lnTo>
                <a:cubicBezTo>
                  <a:pt x="142730" y="1796958"/>
                  <a:pt x="154849" y="627874"/>
                  <a:pt x="157879" y="0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lIns="182880" tIns="91440" bIns="91440" rtlCol="0" anchor="t" anchorCtr="0">
            <a:spAutoFit/>
          </a:bodyPr>
          <a:lstStyle/>
          <a:p>
            <a:r>
              <a:rPr lang="en-US" b="1" cap="all">
                <a:solidFill>
                  <a:schemeClr val="tx2"/>
                </a:solidFill>
              </a:rPr>
              <a:t>H index:</a:t>
            </a:r>
            <a:r>
              <a:rPr lang="en-US" b="1">
                <a:solidFill>
                  <a:schemeClr val="tx2"/>
                </a:solidFill>
              </a:rPr>
              <a:t/>
            </a:r>
            <a:br>
              <a:rPr lang="en-US" b="1">
                <a:solidFill>
                  <a:schemeClr val="tx2"/>
                </a:solidFill>
              </a:rPr>
            </a:br>
            <a:r>
              <a:rPr lang="en-US"/>
              <a:t>77 papers have been cited at least 77 times each </a:t>
            </a:r>
          </a:p>
        </p:txBody>
      </p:sp>
      <p:sp>
        <p:nvSpPr>
          <p:cNvPr id="12" name="Freeform 11"/>
          <p:cNvSpPr/>
          <p:nvPr/>
        </p:nvSpPr>
        <p:spPr>
          <a:xfrm flipH="1">
            <a:off x="3429000" y="2993296"/>
            <a:ext cx="3200400" cy="1302401"/>
          </a:xfrm>
          <a:custGeom>
            <a:avLst/>
            <a:gdLst>
              <a:gd name="connsiteX0" fmla="*/ 139700 w 1968500"/>
              <a:gd name="connsiteY0" fmla="*/ 12700 h 2425700"/>
              <a:gd name="connsiteX1" fmla="*/ 1955800 w 1968500"/>
              <a:gd name="connsiteY1" fmla="*/ 0 h 2425700"/>
              <a:gd name="connsiteX2" fmla="*/ 1968500 w 1968500"/>
              <a:gd name="connsiteY2" fmla="*/ 2425700 h 2425700"/>
              <a:gd name="connsiteX3" fmla="*/ 139700 w 1968500"/>
              <a:gd name="connsiteY3" fmla="*/ 2425700 h 2425700"/>
              <a:gd name="connsiteX4" fmla="*/ 139700 w 1968500"/>
              <a:gd name="connsiteY4" fmla="*/ 508000 h 2425700"/>
              <a:gd name="connsiteX5" fmla="*/ 0 w 1968500"/>
              <a:gd name="connsiteY5" fmla="*/ 368300 h 2425700"/>
              <a:gd name="connsiteX6" fmla="*/ 139700 w 1968500"/>
              <a:gd name="connsiteY6" fmla="*/ 241300 h 2425700"/>
              <a:gd name="connsiteX7" fmla="*/ 139700 w 1968500"/>
              <a:gd name="connsiteY7" fmla="*/ 12700 h 2425700"/>
              <a:gd name="connsiteX0" fmla="*/ 139700 w 1968500"/>
              <a:gd name="connsiteY0" fmla="*/ 12700 h 2425700"/>
              <a:gd name="connsiteX1" fmla="*/ 1955800 w 1968500"/>
              <a:gd name="connsiteY1" fmla="*/ 0 h 2425700"/>
              <a:gd name="connsiteX2" fmla="*/ 1968500 w 1968500"/>
              <a:gd name="connsiteY2" fmla="*/ 2425700 h 2425700"/>
              <a:gd name="connsiteX3" fmla="*/ 139700 w 1968500"/>
              <a:gd name="connsiteY3" fmla="*/ 2166654 h 2425700"/>
              <a:gd name="connsiteX4" fmla="*/ 139700 w 1968500"/>
              <a:gd name="connsiteY4" fmla="*/ 508000 h 2425700"/>
              <a:gd name="connsiteX5" fmla="*/ 0 w 1968500"/>
              <a:gd name="connsiteY5" fmla="*/ 368300 h 2425700"/>
              <a:gd name="connsiteX6" fmla="*/ 139700 w 1968500"/>
              <a:gd name="connsiteY6" fmla="*/ 241300 h 2425700"/>
              <a:gd name="connsiteX7" fmla="*/ 139700 w 1968500"/>
              <a:gd name="connsiteY7" fmla="*/ 12700 h 2425700"/>
              <a:gd name="connsiteX0" fmla="*/ 139700 w 1968500"/>
              <a:gd name="connsiteY0" fmla="*/ 12700 h 2425700"/>
              <a:gd name="connsiteX1" fmla="*/ 1955800 w 1968500"/>
              <a:gd name="connsiteY1" fmla="*/ 0 h 2425700"/>
              <a:gd name="connsiteX2" fmla="*/ 1968500 w 1968500"/>
              <a:gd name="connsiteY2" fmla="*/ 2425700 h 2425700"/>
              <a:gd name="connsiteX3" fmla="*/ 1956783 w 1968500"/>
              <a:gd name="connsiteY3" fmla="*/ 2166654 h 2425700"/>
              <a:gd name="connsiteX4" fmla="*/ 139700 w 1968500"/>
              <a:gd name="connsiteY4" fmla="*/ 2166654 h 2425700"/>
              <a:gd name="connsiteX5" fmla="*/ 139700 w 1968500"/>
              <a:gd name="connsiteY5" fmla="*/ 508000 h 2425700"/>
              <a:gd name="connsiteX6" fmla="*/ 0 w 1968500"/>
              <a:gd name="connsiteY6" fmla="*/ 368300 h 2425700"/>
              <a:gd name="connsiteX7" fmla="*/ 139700 w 1968500"/>
              <a:gd name="connsiteY7" fmla="*/ 241300 h 2425700"/>
              <a:gd name="connsiteX8" fmla="*/ 139700 w 1968500"/>
              <a:gd name="connsiteY8" fmla="*/ 12700 h 2425700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956783 w 1968500"/>
              <a:gd name="connsiteY3" fmla="*/ 2166654 h 2166654"/>
              <a:gd name="connsiteX4" fmla="*/ 139700 w 1968500"/>
              <a:gd name="connsiteY4" fmla="*/ 2166654 h 2166654"/>
              <a:gd name="connsiteX5" fmla="*/ 139700 w 1968500"/>
              <a:gd name="connsiteY5" fmla="*/ 508000 h 2166654"/>
              <a:gd name="connsiteX6" fmla="*/ 0 w 1968500"/>
              <a:gd name="connsiteY6" fmla="*/ 368300 h 2166654"/>
              <a:gd name="connsiteX7" fmla="*/ 139700 w 1968500"/>
              <a:gd name="connsiteY7" fmla="*/ 241300 h 2166654"/>
              <a:gd name="connsiteX8" fmla="*/ 139700 w 1968500"/>
              <a:gd name="connsiteY8" fmla="*/ 12700 h 2166654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956783 w 1968500"/>
              <a:gd name="connsiteY3" fmla="*/ 2166654 h 2166654"/>
              <a:gd name="connsiteX4" fmla="*/ 139700 w 1968500"/>
              <a:gd name="connsiteY4" fmla="*/ 2166654 h 2166654"/>
              <a:gd name="connsiteX5" fmla="*/ 139700 w 1968500"/>
              <a:gd name="connsiteY5" fmla="*/ 508000 h 2166654"/>
              <a:gd name="connsiteX6" fmla="*/ 0 w 1968500"/>
              <a:gd name="connsiteY6" fmla="*/ 368300 h 2166654"/>
              <a:gd name="connsiteX7" fmla="*/ 139700 w 1968500"/>
              <a:gd name="connsiteY7" fmla="*/ 241300 h 2166654"/>
              <a:gd name="connsiteX8" fmla="*/ 139700 w 1968500"/>
              <a:gd name="connsiteY8" fmla="*/ 12700 h 2166654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39700 w 1968500"/>
              <a:gd name="connsiteY3" fmla="*/ 2166654 h 2166654"/>
              <a:gd name="connsiteX4" fmla="*/ 139700 w 1968500"/>
              <a:gd name="connsiteY4" fmla="*/ 508000 h 2166654"/>
              <a:gd name="connsiteX5" fmla="*/ 0 w 1968500"/>
              <a:gd name="connsiteY5" fmla="*/ 368300 h 2166654"/>
              <a:gd name="connsiteX6" fmla="*/ 139700 w 1968500"/>
              <a:gd name="connsiteY6" fmla="*/ 241300 h 2166654"/>
              <a:gd name="connsiteX7" fmla="*/ 139700 w 1968500"/>
              <a:gd name="connsiteY7" fmla="*/ 12700 h 2166654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39700 w 1968500"/>
              <a:gd name="connsiteY3" fmla="*/ 2166654 h 2166654"/>
              <a:gd name="connsiteX4" fmla="*/ 139700 w 1968500"/>
              <a:gd name="connsiteY4" fmla="*/ 508000 h 2166654"/>
              <a:gd name="connsiteX5" fmla="*/ 0 w 1968500"/>
              <a:gd name="connsiteY5" fmla="*/ 368300 h 2166654"/>
              <a:gd name="connsiteX6" fmla="*/ 139700 w 1968500"/>
              <a:gd name="connsiteY6" fmla="*/ 241300 h 2166654"/>
              <a:gd name="connsiteX7" fmla="*/ 139700 w 1968500"/>
              <a:gd name="connsiteY7" fmla="*/ 12700 h 2166654"/>
              <a:gd name="connsiteX0" fmla="*/ 139700 w 2155976"/>
              <a:gd name="connsiteY0" fmla="*/ 12700 h 2670355"/>
              <a:gd name="connsiteX1" fmla="*/ 1955800 w 2155976"/>
              <a:gd name="connsiteY1" fmla="*/ 0 h 2670355"/>
              <a:gd name="connsiteX2" fmla="*/ 1968500 w 2155976"/>
              <a:gd name="connsiteY2" fmla="*/ 2166654 h 2670355"/>
              <a:gd name="connsiteX3" fmla="*/ 139700 w 2155976"/>
              <a:gd name="connsiteY3" fmla="*/ 2166654 h 2670355"/>
              <a:gd name="connsiteX4" fmla="*/ 139700 w 2155976"/>
              <a:gd name="connsiteY4" fmla="*/ 508000 h 2670355"/>
              <a:gd name="connsiteX5" fmla="*/ 0 w 2155976"/>
              <a:gd name="connsiteY5" fmla="*/ 368300 h 2670355"/>
              <a:gd name="connsiteX6" fmla="*/ 139700 w 2155976"/>
              <a:gd name="connsiteY6" fmla="*/ 241300 h 2670355"/>
              <a:gd name="connsiteX7" fmla="*/ 139700 w 2155976"/>
              <a:gd name="connsiteY7" fmla="*/ 12700 h 2670355"/>
              <a:gd name="connsiteX0" fmla="*/ 139700 w 2155976"/>
              <a:gd name="connsiteY0" fmla="*/ 12700 h 2670355"/>
              <a:gd name="connsiteX1" fmla="*/ 1955800 w 2155976"/>
              <a:gd name="connsiteY1" fmla="*/ 0 h 2670355"/>
              <a:gd name="connsiteX2" fmla="*/ 1968500 w 2155976"/>
              <a:gd name="connsiteY2" fmla="*/ 2166654 h 2670355"/>
              <a:gd name="connsiteX3" fmla="*/ 139700 w 2155976"/>
              <a:gd name="connsiteY3" fmla="*/ 2166654 h 2670355"/>
              <a:gd name="connsiteX4" fmla="*/ 139700 w 2155976"/>
              <a:gd name="connsiteY4" fmla="*/ 508000 h 2670355"/>
              <a:gd name="connsiteX5" fmla="*/ 0 w 2155976"/>
              <a:gd name="connsiteY5" fmla="*/ 368300 h 2670355"/>
              <a:gd name="connsiteX6" fmla="*/ 139700 w 2155976"/>
              <a:gd name="connsiteY6" fmla="*/ 241300 h 2670355"/>
              <a:gd name="connsiteX7" fmla="*/ 139700 w 2155976"/>
              <a:gd name="connsiteY7" fmla="*/ 12700 h 2670355"/>
              <a:gd name="connsiteX0" fmla="*/ 139700 w 2155976"/>
              <a:gd name="connsiteY0" fmla="*/ 12700 h 2670355"/>
              <a:gd name="connsiteX1" fmla="*/ 1955800 w 2155976"/>
              <a:gd name="connsiteY1" fmla="*/ 0 h 2670355"/>
              <a:gd name="connsiteX2" fmla="*/ 1968500 w 2155976"/>
              <a:gd name="connsiteY2" fmla="*/ 2166654 h 2670355"/>
              <a:gd name="connsiteX3" fmla="*/ 139700 w 2155976"/>
              <a:gd name="connsiteY3" fmla="*/ 2166654 h 2670355"/>
              <a:gd name="connsiteX4" fmla="*/ 139700 w 2155976"/>
              <a:gd name="connsiteY4" fmla="*/ 508000 h 2670355"/>
              <a:gd name="connsiteX5" fmla="*/ 0 w 2155976"/>
              <a:gd name="connsiteY5" fmla="*/ 368300 h 2670355"/>
              <a:gd name="connsiteX6" fmla="*/ 139700 w 2155976"/>
              <a:gd name="connsiteY6" fmla="*/ 241300 h 2670355"/>
              <a:gd name="connsiteX7" fmla="*/ 139700 w 2155976"/>
              <a:gd name="connsiteY7" fmla="*/ 12700 h 2670355"/>
              <a:gd name="connsiteX0" fmla="*/ 139700 w 2155976"/>
              <a:gd name="connsiteY0" fmla="*/ 12700 h 2670355"/>
              <a:gd name="connsiteX1" fmla="*/ 1955800 w 2155976"/>
              <a:gd name="connsiteY1" fmla="*/ 0 h 2670355"/>
              <a:gd name="connsiteX2" fmla="*/ 1968500 w 2155976"/>
              <a:gd name="connsiteY2" fmla="*/ 2166654 h 2670355"/>
              <a:gd name="connsiteX3" fmla="*/ 139700 w 2155976"/>
              <a:gd name="connsiteY3" fmla="*/ 2166654 h 2670355"/>
              <a:gd name="connsiteX4" fmla="*/ 139700 w 2155976"/>
              <a:gd name="connsiteY4" fmla="*/ 508000 h 2670355"/>
              <a:gd name="connsiteX5" fmla="*/ 0 w 2155976"/>
              <a:gd name="connsiteY5" fmla="*/ 368300 h 2670355"/>
              <a:gd name="connsiteX6" fmla="*/ 139700 w 2155976"/>
              <a:gd name="connsiteY6" fmla="*/ 241300 h 2670355"/>
              <a:gd name="connsiteX7" fmla="*/ 139700 w 2155976"/>
              <a:gd name="connsiteY7" fmla="*/ 12700 h 2670355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39700 w 1968500"/>
              <a:gd name="connsiteY3" fmla="*/ 2166654 h 2166654"/>
              <a:gd name="connsiteX4" fmla="*/ 139700 w 1968500"/>
              <a:gd name="connsiteY4" fmla="*/ 508000 h 2166654"/>
              <a:gd name="connsiteX5" fmla="*/ 0 w 1968500"/>
              <a:gd name="connsiteY5" fmla="*/ 368300 h 2166654"/>
              <a:gd name="connsiteX6" fmla="*/ 139700 w 1968500"/>
              <a:gd name="connsiteY6" fmla="*/ 241300 h 2166654"/>
              <a:gd name="connsiteX7" fmla="*/ 139700 w 1968500"/>
              <a:gd name="connsiteY7" fmla="*/ 12700 h 2166654"/>
              <a:gd name="connsiteX0" fmla="*/ 139700 w 2390321"/>
              <a:gd name="connsiteY0" fmla="*/ 12700 h 2166654"/>
              <a:gd name="connsiteX1" fmla="*/ 1955800 w 2390321"/>
              <a:gd name="connsiteY1" fmla="*/ 0 h 2166654"/>
              <a:gd name="connsiteX2" fmla="*/ 2390321 w 2390321"/>
              <a:gd name="connsiteY2" fmla="*/ 2166654 h 2166654"/>
              <a:gd name="connsiteX3" fmla="*/ 139700 w 2390321"/>
              <a:gd name="connsiteY3" fmla="*/ 2166654 h 2166654"/>
              <a:gd name="connsiteX4" fmla="*/ 139700 w 2390321"/>
              <a:gd name="connsiteY4" fmla="*/ 508000 h 2166654"/>
              <a:gd name="connsiteX5" fmla="*/ 0 w 2390321"/>
              <a:gd name="connsiteY5" fmla="*/ 368300 h 2166654"/>
              <a:gd name="connsiteX6" fmla="*/ 139700 w 2390321"/>
              <a:gd name="connsiteY6" fmla="*/ 241300 h 2166654"/>
              <a:gd name="connsiteX7" fmla="*/ 139700 w 2390321"/>
              <a:gd name="connsiteY7" fmla="*/ 12700 h 2166654"/>
              <a:gd name="connsiteX0" fmla="*/ 139700 w 2390321"/>
              <a:gd name="connsiteY0" fmla="*/ 12700 h 2166654"/>
              <a:gd name="connsiteX1" fmla="*/ 2377621 w 2390321"/>
              <a:gd name="connsiteY1" fmla="*/ 0 h 2166654"/>
              <a:gd name="connsiteX2" fmla="*/ 2390321 w 2390321"/>
              <a:gd name="connsiteY2" fmla="*/ 2166654 h 2166654"/>
              <a:gd name="connsiteX3" fmla="*/ 139700 w 2390321"/>
              <a:gd name="connsiteY3" fmla="*/ 2166654 h 2166654"/>
              <a:gd name="connsiteX4" fmla="*/ 139700 w 2390321"/>
              <a:gd name="connsiteY4" fmla="*/ 508000 h 2166654"/>
              <a:gd name="connsiteX5" fmla="*/ 0 w 2390321"/>
              <a:gd name="connsiteY5" fmla="*/ 368300 h 2166654"/>
              <a:gd name="connsiteX6" fmla="*/ 139700 w 2390321"/>
              <a:gd name="connsiteY6" fmla="*/ 241300 h 2166654"/>
              <a:gd name="connsiteX7" fmla="*/ 139700 w 2390321"/>
              <a:gd name="connsiteY7" fmla="*/ 12700 h 2166654"/>
              <a:gd name="connsiteX0" fmla="*/ 139700 w 2390321"/>
              <a:gd name="connsiteY0" fmla="*/ 12700 h 2166654"/>
              <a:gd name="connsiteX1" fmla="*/ 2377621 w 2390321"/>
              <a:gd name="connsiteY1" fmla="*/ 0 h 2166654"/>
              <a:gd name="connsiteX2" fmla="*/ 2390321 w 2390321"/>
              <a:gd name="connsiteY2" fmla="*/ 1389515 h 2166654"/>
              <a:gd name="connsiteX3" fmla="*/ 139700 w 2390321"/>
              <a:gd name="connsiteY3" fmla="*/ 2166654 h 2166654"/>
              <a:gd name="connsiteX4" fmla="*/ 139700 w 2390321"/>
              <a:gd name="connsiteY4" fmla="*/ 508000 h 2166654"/>
              <a:gd name="connsiteX5" fmla="*/ 0 w 2390321"/>
              <a:gd name="connsiteY5" fmla="*/ 368300 h 2166654"/>
              <a:gd name="connsiteX6" fmla="*/ 139700 w 2390321"/>
              <a:gd name="connsiteY6" fmla="*/ 241300 h 2166654"/>
              <a:gd name="connsiteX7" fmla="*/ 139700 w 2390321"/>
              <a:gd name="connsiteY7" fmla="*/ 12700 h 2166654"/>
              <a:gd name="connsiteX0" fmla="*/ 139700 w 2390321"/>
              <a:gd name="connsiteY0" fmla="*/ 12700 h 1389515"/>
              <a:gd name="connsiteX1" fmla="*/ 2377621 w 2390321"/>
              <a:gd name="connsiteY1" fmla="*/ 0 h 1389515"/>
              <a:gd name="connsiteX2" fmla="*/ 2390321 w 2390321"/>
              <a:gd name="connsiteY2" fmla="*/ 1389515 h 1389515"/>
              <a:gd name="connsiteX3" fmla="*/ 139700 w 2390321"/>
              <a:gd name="connsiteY3" fmla="*/ 1389515 h 1389515"/>
              <a:gd name="connsiteX4" fmla="*/ 139700 w 2390321"/>
              <a:gd name="connsiteY4" fmla="*/ 508000 h 1389515"/>
              <a:gd name="connsiteX5" fmla="*/ 0 w 2390321"/>
              <a:gd name="connsiteY5" fmla="*/ 368300 h 1389515"/>
              <a:gd name="connsiteX6" fmla="*/ 139700 w 2390321"/>
              <a:gd name="connsiteY6" fmla="*/ 241300 h 1389515"/>
              <a:gd name="connsiteX7" fmla="*/ 139700 w 2390321"/>
              <a:gd name="connsiteY7" fmla="*/ 12700 h 1389515"/>
              <a:gd name="connsiteX0" fmla="*/ 139700 w 2803676"/>
              <a:gd name="connsiteY0" fmla="*/ 12700 h 1389515"/>
              <a:gd name="connsiteX1" fmla="*/ 2799443 w 2803676"/>
              <a:gd name="connsiteY1" fmla="*/ 0 h 1389515"/>
              <a:gd name="connsiteX2" fmla="*/ 2390321 w 2803676"/>
              <a:gd name="connsiteY2" fmla="*/ 1389515 h 1389515"/>
              <a:gd name="connsiteX3" fmla="*/ 139700 w 2803676"/>
              <a:gd name="connsiteY3" fmla="*/ 1389515 h 1389515"/>
              <a:gd name="connsiteX4" fmla="*/ 139700 w 2803676"/>
              <a:gd name="connsiteY4" fmla="*/ 508000 h 1389515"/>
              <a:gd name="connsiteX5" fmla="*/ 0 w 2803676"/>
              <a:gd name="connsiteY5" fmla="*/ 368300 h 1389515"/>
              <a:gd name="connsiteX6" fmla="*/ 139700 w 2803676"/>
              <a:gd name="connsiteY6" fmla="*/ 241300 h 1389515"/>
              <a:gd name="connsiteX7" fmla="*/ 139700 w 2803676"/>
              <a:gd name="connsiteY7" fmla="*/ 12700 h 1389515"/>
              <a:gd name="connsiteX0" fmla="*/ 139700 w 2812143"/>
              <a:gd name="connsiteY0" fmla="*/ 12700 h 1389515"/>
              <a:gd name="connsiteX1" fmla="*/ 2799443 w 2812143"/>
              <a:gd name="connsiteY1" fmla="*/ 0 h 1389515"/>
              <a:gd name="connsiteX2" fmla="*/ 2812143 w 2812143"/>
              <a:gd name="connsiteY2" fmla="*/ 1389515 h 1389515"/>
              <a:gd name="connsiteX3" fmla="*/ 139700 w 2812143"/>
              <a:gd name="connsiteY3" fmla="*/ 1389515 h 1389515"/>
              <a:gd name="connsiteX4" fmla="*/ 139700 w 2812143"/>
              <a:gd name="connsiteY4" fmla="*/ 508000 h 1389515"/>
              <a:gd name="connsiteX5" fmla="*/ 0 w 2812143"/>
              <a:gd name="connsiteY5" fmla="*/ 368300 h 1389515"/>
              <a:gd name="connsiteX6" fmla="*/ 139700 w 2812143"/>
              <a:gd name="connsiteY6" fmla="*/ 241300 h 1389515"/>
              <a:gd name="connsiteX7" fmla="*/ 139700 w 2812143"/>
              <a:gd name="connsiteY7" fmla="*/ 12700 h 1389515"/>
              <a:gd name="connsiteX0" fmla="*/ 139700 w 2952751"/>
              <a:gd name="connsiteY0" fmla="*/ 12700 h 1389515"/>
              <a:gd name="connsiteX1" fmla="*/ 2799443 w 2952751"/>
              <a:gd name="connsiteY1" fmla="*/ 0 h 1389515"/>
              <a:gd name="connsiteX2" fmla="*/ 2952751 w 2952751"/>
              <a:gd name="connsiteY2" fmla="*/ 1389515 h 1389515"/>
              <a:gd name="connsiteX3" fmla="*/ 139700 w 2952751"/>
              <a:gd name="connsiteY3" fmla="*/ 1389515 h 1389515"/>
              <a:gd name="connsiteX4" fmla="*/ 139700 w 2952751"/>
              <a:gd name="connsiteY4" fmla="*/ 508000 h 1389515"/>
              <a:gd name="connsiteX5" fmla="*/ 0 w 2952751"/>
              <a:gd name="connsiteY5" fmla="*/ 368300 h 1389515"/>
              <a:gd name="connsiteX6" fmla="*/ 139700 w 2952751"/>
              <a:gd name="connsiteY6" fmla="*/ 241300 h 1389515"/>
              <a:gd name="connsiteX7" fmla="*/ 139700 w 2952751"/>
              <a:gd name="connsiteY7" fmla="*/ 12700 h 1389515"/>
              <a:gd name="connsiteX0" fmla="*/ 139700 w 2952751"/>
              <a:gd name="connsiteY0" fmla="*/ 12700 h 1389515"/>
              <a:gd name="connsiteX1" fmla="*/ 2940050 w 2952751"/>
              <a:gd name="connsiteY1" fmla="*/ 0 h 1389515"/>
              <a:gd name="connsiteX2" fmla="*/ 2952751 w 2952751"/>
              <a:gd name="connsiteY2" fmla="*/ 1389515 h 1389515"/>
              <a:gd name="connsiteX3" fmla="*/ 139700 w 2952751"/>
              <a:gd name="connsiteY3" fmla="*/ 1389515 h 1389515"/>
              <a:gd name="connsiteX4" fmla="*/ 139700 w 2952751"/>
              <a:gd name="connsiteY4" fmla="*/ 508000 h 1389515"/>
              <a:gd name="connsiteX5" fmla="*/ 0 w 2952751"/>
              <a:gd name="connsiteY5" fmla="*/ 368300 h 1389515"/>
              <a:gd name="connsiteX6" fmla="*/ 139700 w 2952751"/>
              <a:gd name="connsiteY6" fmla="*/ 241300 h 1389515"/>
              <a:gd name="connsiteX7" fmla="*/ 139700 w 2952751"/>
              <a:gd name="connsiteY7" fmla="*/ 12700 h 1389515"/>
              <a:gd name="connsiteX0" fmla="*/ 139700 w 2952751"/>
              <a:gd name="connsiteY0" fmla="*/ 12700 h 1389515"/>
              <a:gd name="connsiteX1" fmla="*/ 2940050 w 2952751"/>
              <a:gd name="connsiteY1" fmla="*/ 0 h 1389515"/>
              <a:gd name="connsiteX2" fmla="*/ 2952751 w 2952751"/>
              <a:gd name="connsiteY2" fmla="*/ 1389515 h 1389515"/>
              <a:gd name="connsiteX3" fmla="*/ 139700 w 2952751"/>
              <a:gd name="connsiteY3" fmla="*/ 1130468 h 1389515"/>
              <a:gd name="connsiteX4" fmla="*/ 139700 w 2952751"/>
              <a:gd name="connsiteY4" fmla="*/ 508000 h 1389515"/>
              <a:gd name="connsiteX5" fmla="*/ 0 w 2952751"/>
              <a:gd name="connsiteY5" fmla="*/ 368300 h 1389515"/>
              <a:gd name="connsiteX6" fmla="*/ 139700 w 2952751"/>
              <a:gd name="connsiteY6" fmla="*/ 241300 h 1389515"/>
              <a:gd name="connsiteX7" fmla="*/ 139700 w 2952751"/>
              <a:gd name="connsiteY7" fmla="*/ 12700 h 1389515"/>
              <a:gd name="connsiteX0" fmla="*/ 139700 w 2952751"/>
              <a:gd name="connsiteY0" fmla="*/ 12700 h 1130468"/>
              <a:gd name="connsiteX1" fmla="*/ 2940050 w 2952751"/>
              <a:gd name="connsiteY1" fmla="*/ 0 h 1130468"/>
              <a:gd name="connsiteX2" fmla="*/ 2952751 w 2952751"/>
              <a:gd name="connsiteY2" fmla="*/ 1130468 h 1130468"/>
              <a:gd name="connsiteX3" fmla="*/ 139700 w 2952751"/>
              <a:gd name="connsiteY3" fmla="*/ 1130468 h 1130468"/>
              <a:gd name="connsiteX4" fmla="*/ 139700 w 2952751"/>
              <a:gd name="connsiteY4" fmla="*/ 508000 h 1130468"/>
              <a:gd name="connsiteX5" fmla="*/ 0 w 2952751"/>
              <a:gd name="connsiteY5" fmla="*/ 368300 h 1130468"/>
              <a:gd name="connsiteX6" fmla="*/ 139700 w 2952751"/>
              <a:gd name="connsiteY6" fmla="*/ 241300 h 1130468"/>
              <a:gd name="connsiteX7" fmla="*/ 139700 w 2952751"/>
              <a:gd name="connsiteY7" fmla="*/ 12700 h 1130468"/>
              <a:gd name="connsiteX0" fmla="*/ 139700 w 2952749"/>
              <a:gd name="connsiteY0" fmla="*/ 12700 h 1475863"/>
              <a:gd name="connsiteX1" fmla="*/ 2940050 w 2952749"/>
              <a:gd name="connsiteY1" fmla="*/ 0 h 1475863"/>
              <a:gd name="connsiteX2" fmla="*/ 2952749 w 2952749"/>
              <a:gd name="connsiteY2" fmla="*/ 1475863 h 1475863"/>
              <a:gd name="connsiteX3" fmla="*/ 139700 w 2952749"/>
              <a:gd name="connsiteY3" fmla="*/ 1130468 h 1475863"/>
              <a:gd name="connsiteX4" fmla="*/ 139700 w 2952749"/>
              <a:gd name="connsiteY4" fmla="*/ 508000 h 1475863"/>
              <a:gd name="connsiteX5" fmla="*/ 0 w 2952749"/>
              <a:gd name="connsiteY5" fmla="*/ 368300 h 1475863"/>
              <a:gd name="connsiteX6" fmla="*/ 139700 w 2952749"/>
              <a:gd name="connsiteY6" fmla="*/ 241300 h 1475863"/>
              <a:gd name="connsiteX7" fmla="*/ 139700 w 2952749"/>
              <a:gd name="connsiteY7" fmla="*/ 12700 h 1475863"/>
              <a:gd name="connsiteX0" fmla="*/ 139700 w 2952749"/>
              <a:gd name="connsiteY0" fmla="*/ 12700 h 1475863"/>
              <a:gd name="connsiteX1" fmla="*/ 2940050 w 2952749"/>
              <a:gd name="connsiteY1" fmla="*/ 0 h 1475863"/>
              <a:gd name="connsiteX2" fmla="*/ 2952749 w 2952749"/>
              <a:gd name="connsiteY2" fmla="*/ 1475863 h 1475863"/>
              <a:gd name="connsiteX3" fmla="*/ 139700 w 2952749"/>
              <a:gd name="connsiteY3" fmla="*/ 1475863 h 1475863"/>
              <a:gd name="connsiteX4" fmla="*/ 139700 w 2952749"/>
              <a:gd name="connsiteY4" fmla="*/ 508000 h 1475863"/>
              <a:gd name="connsiteX5" fmla="*/ 0 w 2952749"/>
              <a:gd name="connsiteY5" fmla="*/ 368300 h 1475863"/>
              <a:gd name="connsiteX6" fmla="*/ 139700 w 2952749"/>
              <a:gd name="connsiteY6" fmla="*/ 241300 h 1475863"/>
              <a:gd name="connsiteX7" fmla="*/ 139700 w 2952749"/>
              <a:gd name="connsiteY7" fmla="*/ 12700 h 147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2749" h="1475863">
                <a:moveTo>
                  <a:pt x="139700" y="12700"/>
                </a:moveTo>
                <a:lnTo>
                  <a:pt x="2940050" y="0"/>
                </a:lnTo>
                <a:cubicBezTo>
                  <a:pt x="2944283" y="722218"/>
                  <a:pt x="2948516" y="753645"/>
                  <a:pt x="2952749" y="1475863"/>
                </a:cubicBezTo>
                <a:lnTo>
                  <a:pt x="139700" y="1475863"/>
                </a:lnTo>
                <a:lnTo>
                  <a:pt x="139700" y="508000"/>
                </a:lnTo>
                <a:lnTo>
                  <a:pt x="0" y="368300"/>
                </a:lnTo>
                <a:lnTo>
                  <a:pt x="139700" y="241300"/>
                </a:lnTo>
                <a:lnTo>
                  <a:pt x="139700" y="1270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91440" rIns="274320" rtlCol="0" anchor="t" anchorCtr="0"/>
          <a:lstStyle/>
          <a:p>
            <a:pPr algn="r"/>
            <a:r>
              <a:rPr lang="en-US" b="1" cap="all">
                <a:solidFill>
                  <a:schemeClr val="tx2"/>
                </a:solidFill>
              </a:rPr>
              <a:t>Mean percentile</a:t>
            </a: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average, Fuster’s papers rank in the top 31% of their respective fields</a:t>
            </a:r>
          </a:p>
        </p:txBody>
      </p:sp>
      <p:sp>
        <p:nvSpPr>
          <p:cNvPr id="16" name="Freeform 15"/>
          <p:cNvSpPr/>
          <p:nvPr/>
        </p:nvSpPr>
        <p:spPr>
          <a:xfrm>
            <a:off x="4064000" y="4153406"/>
            <a:ext cx="3403600" cy="1246495"/>
          </a:xfrm>
          <a:custGeom>
            <a:avLst/>
            <a:gdLst>
              <a:gd name="connsiteX0" fmla="*/ 139700 w 1968500"/>
              <a:gd name="connsiteY0" fmla="*/ 12700 h 2425700"/>
              <a:gd name="connsiteX1" fmla="*/ 1955800 w 1968500"/>
              <a:gd name="connsiteY1" fmla="*/ 0 h 2425700"/>
              <a:gd name="connsiteX2" fmla="*/ 1968500 w 1968500"/>
              <a:gd name="connsiteY2" fmla="*/ 2425700 h 2425700"/>
              <a:gd name="connsiteX3" fmla="*/ 139700 w 1968500"/>
              <a:gd name="connsiteY3" fmla="*/ 2425700 h 2425700"/>
              <a:gd name="connsiteX4" fmla="*/ 139700 w 1968500"/>
              <a:gd name="connsiteY4" fmla="*/ 508000 h 2425700"/>
              <a:gd name="connsiteX5" fmla="*/ 0 w 1968500"/>
              <a:gd name="connsiteY5" fmla="*/ 368300 h 2425700"/>
              <a:gd name="connsiteX6" fmla="*/ 139700 w 1968500"/>
              <a:gd name="connsiteY6" fmla="*/ 241300 h 2425700"/>
              <a:gd name="connsiteX7" fmla="*/ 139700 w 1968500"/>
              <a:gd name="connsiteY7" fmla="*/ 12700 h 2425700"/>
              <a:gd name="connsiteX0" fmla="*/ 139700 w 1968500"/>
              <a:gd name="connsiteY0" fmla="*/ 12700 h 2425700"/>
              <a:gd name="connsiteX1" fmla="*/ 1955800 w 1968500"/>
              <a:gd name="connsiteY1" fmla="*/ 0 h 2425700"/>
              <a:gd name="connsiteX2" fmla="*/ 1968500 w 1968500"/>
              <a:gd name="connsiteY2" fmla="*/ 2425700 h 2425700"/>
              <a:gd name="connsiteX3" fmla="*/ 139700 w 1968500"/>
              <a:gd name="connsiteY3" fmla="*/ 2166654 h 2425700"/>
              <a:gd name="connsiteX4" fmla="*/ 139700 w 1968500"/>
              <a:gd name="connsiteY4" fmla="*/ 508000 h 2425700"/>
              <a:gd name="connsiteX5" fmla="*/ 0 w 1968500"/>
              <a:gd name="connsiteY5" fmla="*/ 368300 h 2425700"/>
              <a:gd name="connsiteX6" fmla="*/ 139700 w 1968500"/>
              <a:gd name="connsiteY6" fmla="*/ 241300 h 2425700"/>
              <a:gd name="connsiteX7" fmla="*/ 139700 w 1968500"/>
              <a:gd name="connsiteY7" fmla="*/ 12700 h 2425700"/>
              <a:gd name="connsiteX0" fmla="*/ 139700 w 1968500"/>
              <a:gd name="connsiteY0" fmla="*/ 12700 h 2425700"/>
              <a:gd name="connsiteX1" fmla="*/ 1955800 w 1968500"/>
              <a:gd name="connsiteY1" fmla="*/ 0 h 2425700"/>
              <a:gd name="connsiteX2" fmla="*/ 1968500 w 1968500"/>
              <a:gd name="connsiteY2" fmla="*/ 2425700 h 2425700"/>
              <a:gd name="connsiteX3" fmla="*/ 1956783 w 1968500"/>
              <a:gd name="connsiteY3" fmla="*/ 2166654 h 2425700"/>
              <a:gd name="connsiteX4" fmla="*/ 139700 w 1968500"/>
              <a:gd name="connsiteY4" fmla="*/ 2166654 h 2425700"/>
              <a:gd name="connsiteX5" fmla="*/ 139700 w 1968500"/>
              <a:gd name="connsiteY5" fmla="*/ 508000 h 2425700"/>
              <a:gd name="connsiteX6" fmla="*/ 0 w 1968500"/>
              <a:gd name="connsiteY6" fmla="*/ 368300 h 2425700"/>
              <a:gd name="connsiteX7" fmla="*/ 139700 w 1968500"/>
              <a:gd name="connsiteY7" fmla="*/ 241300 h 2425700"/>
              <a:gd name="connsiteX8" fmla="*/ 139700 w 1968500"/>
              <a:gd name="connsiteY8" fmla="*/ 12700 h 2425700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956783 w 1968500"/>
              <a:gd name="connsiteY3" fmla="*/ 2166654 h 2166654"/>
              <a:gd name="connsiteX4" fmla="*/ 139700 w 1968500"/>
              <a:gd name="connsiteY4" fmla="*/ 2166654 h 2166654"/>
              <a:gd name="connsiteX5" fmla="*/ 139700 w 1968500"/>
              <a:gd name="connsiteY5" fmla="*/ 508000 h 2166654"/>
              <a:gd name="connsiteX6" fmla="*/ 0 w 1968500"/>
              <a:gd name="connsiteY6" fmla="*/ 368300 h 2166654"/>
              <a:gd name="connsiteX7" fmla="*/ 139700 w 1968500"/>
              <a:gd name="connsiteY7" fmla="*/ 241300 h 2166654"/>
              <a:gd name="connsiteX8" fmla="*/ 139700 w 1968500"/>
              <a:gd name="connsiteY8" fmla="*/ 12700 h 2166654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956783 w 1968500"/>
              <a:gd name="connsiteY3" fmla="*/ 2166654 h 2166654"/>
              <a:gd name="connsiteX4" fmla="*/ 139700 w 1968500"/>
              <a:gd name="connsiteY4" fmla="*/ 2166654 h 2166654"/>
              <a:gd name="connsiteX5" fmla="*/ 139700 w 1968500"/>
              <a:gd name="connsiteY5" fmla="*/ 508000 h 2166654"/>
              <a:gd name="connsiteX6" fmla="*/ 0 w 1968500"/>
              <a:gd name="connsiteY6" fmla="*/ 368300 h 2166654"/>
              <a:gd name="connsiteX7" fmla="*/ 139700 w 1968500"/>
              <a:gd name="connsiteY7" fmla="*/ 241300 h 2166654"/>
              <a:gd name="connsiteX8" fmla="*/ 139700 w 1968500"/>
              <a:gd name="connsiteY8" fmla="*/ 12700 h 2166654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39700 w 1968500"/>
              <a:gd name="connsiteY3" fmla="*/ 2166654 h 2166654"/>
              <a:gd name="connsiteX4" fmla="*/ 139700 w 1968500"/>
              <a:gd name="connsiteY4" fmla="*/ 508000 h 2166654"/>
              <a:gd name="connsiteX5" fmla="*/ 0 w 1968500"/>
              <a:gd name="connsiteY5" fmla="*/ 368300 h 2166654"/>
              <a:gd name="connsiteX6" fmla="*/ 139700 w 1968500"/>
              <a:gd name="connsiteY6" fmla="*/ 241300 h 2166654"/>
              <a:gd name="connsiteX7" fmla="*/ 139700 w 1968500"/>
              <a:gd name="connsiteY7" fmla="*/ 12700 h 2166654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39700 w 1968500"/>
              <a:gd name="connsiteY3" fmla="*/ 2166654 h 2166654"/>
              <a:gd name="connsiteX4" fmla="*/ 139700 w 1968500"/>
              <a:gd name="connsiteY4" fmla="*/ 508000 h 2166654"/>
              <a:gd name="connsiteX5" fmla="*/ 0 w 1968500"/>
              <a:gd name="connsiteY5" fmla="*/ 368300 h 2166654"/>
              <a:gd name="connsiteX6" fmla="*/ 139700 w 1968500"/>
              <a:gd name="connsiteY6" fmla="*/ 241300 h 2166654"/>
              <a:gd name="connsiteX7" fmla="*/ 139700 w 1968500"/>
              <a:gd name="connsiteY7" fmla="*/ 12700 h 2166654"/>
              <a:gd name="connsiteX0" fmla="*/ 139700 w 2155976"/>
              <a:gd name="connsiteY0" fmla="*/ 12700 h 2670355"/>
              <a:gd name="connsiteX1" fmla="*/ 1955800 w 2155976"/>
              <a:gd name="connsiteY1" fmla="*/ 0 h 2670355"/>
              <a:gd name="connsiteX2" fmla="*/ 1968500 w 2155976"/>
              <a:gd name="connsiteY2" fmla="*/ 2166654 h 2670355"/>
              <a:gd name="connsiteX3" fmla="*/ 139700 w 2155976"/>
              <a:gd name="connsiteY3" fmla="*/ 2166654 h 2670355"/>
              <a:gd name="connsiteX4" fmla="*/ 139700 w 2155976"/>
              <a:gd name="connsiteY4" fmla="*/ 508000 h 2670355"/>
              <a:gd name="connsiteX5" fmla="*/ 0 w 2155976"/>
              <a:gd name="connsiteY5" fmla="*/ 368300 h 2670355"/>
              <a:gd name="connsiteX6" fmla="*/ 139700 w 2155976"/>
              <a:gd name="connsiteY6" fmla="*/ 241300 h 2670355"/>
              <a:gd name="connsiteX7" fmla="*/ 139700 w 2155976"/>
              <a:gd name="connsiteY7" fmla="*/ 12700 h 2670355"/>
              <a:gd name="connsiteX0" fmla="*/ 139700 w 2155976"/>
              <a:gd name="connsiteY0" fmla="*/ 12700 h 2670355"/>
              <a:gd name="connsiteX1" fmla="*/ 1955800 w 2155976"/>
              <a:gd name="connsiteY1" fmla="*/ 0 h 2670355"/>
              <a:gd name="connsiteX2" fmla="*/ 1968500 w 2155976"/>
              <a:gd name="connsiteY2" fmla="*/ 2166654 h 2670355"/>
              <a:gd name="connsiteX3" fmla="*/ 139700 w 2155976"/>
              <a:gd name="connsiteY3" fmla="*/ 2166654 h 2670355"/>
              <a:gd name="connsiteX4" fmla="*/ 139700 w 2155976"/>
              <a:gd name="connsiteY4" fmla="*/ 508000 h 2670355"/>
              <a:gd name="connsiteX5" fmla="*/ 0 w 2155976"/>
              <a:gd name="connsiteY5" fmla="*/ 368300 h 2670355"/>
              <a:gd name="connsiteX6" fmla="*/ 139700 w 2155976"/>
              <a:gd name="connsiteY6" fmla="*/ 241300 h 2670355"/>
              <a:gd name="connsiteX7" fmla="*/ 139700 w 2155976"/>
              <a:gd name="connsiteY7" fmla="*/ 12700 h 2670355"/>
              <a:gd name="connsiteX0" fmla="*/ 139700 w 2155976"/>
              <a:gd name="connsiteY0" fmla="*/ 12700 h 2670355"/>
              <a:gd name="connsiteX1" fmla="*/ 1955800 w 2155976"/>
              <a:gd name="connsiteY1" fmla="*/ 0 h 2670355"/>
              <a:gd name="connsiteX2" fmla="*/ 1968500 w 2155976"/>
              <a:gd name="connsiteY2" fmla="*/ 2166654 h 2670355"/>
              <a:gd name="connsiteX3" fmla="*/ 139700 w 2155976"/>
              <a:gd name="connsiteY3" fmla="*/ 2166654 h 2670355"/>
              <a:gd name="connsiteX4" fmla="*/ 139700 w 2155976"/>
              <a:gd name="connsiteY4" fmla="*/ 508000 h 2670355"/>
              <a:gd name="connsiteX5" fmla="*/ 0 w 2155976"/>
              <a:gd name="connsiteY5" fmla="*/ 368300 h 2670355"/>
              <a:gd name="connsiteX6" fmla="*/ 139700 w 2155976"/>
              <a:gd name="connsiteY6" fmla="*/ 241300 h 2670355"/>
              <a:gd name="connsiteX7" fmla="*/ 139700 w 2155976"/>
              <a:gd name="connsiteY7" fmla="*/ 12700 h 2670355"/>
              <a:gd name="connsiteX0" fmla="*/ 139700 w 2155976"/>
              <a:gd name="connsiteY0" fmla="*/ 12700 h 2670355"/>
              <a:gd name="connsiteX1" fmla="*/ 1955800 w 2155976"/>
              <a:gd name="connsiteY1" fmla="*/ 0 h 2670355"/>
              <a:gd name="connsiteX2" fmla="*/ 1968500 w 2155976"/>
              <a:gd name="connsiteY2" fmla="*/ 2166654 h 2670355"/>
              <a:gd name="connsiteX3" fmla="*/ 139700 w 2155976"/>
              <a:gd name="connsiteY3" fmla="*/ 2166654 h 2670355"/>
              <a:gd name="connsiteX4" fmla="*/ 139700 w 2155976"/>
              <a:gd name="connsiteY4" fmla="*/ 508000 h 2670355"/>
              <a:gd name="connsiteX5" fmla="*/ 0 w 2155976"/>
              <a:gd name="connsiteY5" fmla="*/ 368300 h 2670355"/>
              <a:gd name="connsiteX6" fmla="*/ 139700 w 2155976"/>
              <a:gd name="connsiteY6" fmla="*/ 241300 h 2670355"/>
              <a:gd name="connsiteX7" fmla="*/ 139700 w 2155976"/>
              <a:gd name="connsiteY7" fmla="*/ 12700 h 2670355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39700 w 1968500"/>
              <a:gd name="connsiteY3" fmla="*/ 2166654 h 2166654"/>
              <a:gd name="connsiteX4" fmla="*/ 139700 w 1968500"/>
              <a:gd name="connsiteY4" fmla="*/ 508000 h 2166654"/>
              <a:gd name="connsiteX5" fmla="*/ 0 w 1968500"/>
              <a:gd name="connsiteY5" fmla="*/ 368300 h 2166654"/>
              <a:gd name="connsiteX6" fmla="*/ 139700 w 1968500"/>
              <a:gd name="connsiteY6" fmla="*/ 241300 h 2166654"/>
              <a:gd name="connsiteX7" fmla="*/ 139700 w 1968500"/>
              <a:gd name="connsiteY7" fmla="*/ 12700 h 2166654"/>
              <a:gd name="connsiteX0" fmla="*/ 139700 w 2390321"/>
              <a:gd name="connsiteY0" fmla="*/ 12700 h 2166654"/>
              <a:gd name="connsiteX1" fmla="*/ 1955800 w 2390321"/>
              <a:gd name="connsiteY1" fmla="*/ 0 h 2166654"/>
              <a:gd name="connsiteX2" fmla="*/ 2390321 w 2390321"/>
              <a:gd name="connsiteY2" fmla="*/ 2166654 h 2166654"/>
              <a:gd name="connsiteX3" fmla="*/ 139700 w 2390321"/>
              <a:gd name="connsiteY3" fmla="*/ 2166654 h 2166654"/>
              <a:gd name="connsiteX4" fmla="*/ 139700 w 2390321"/>
              <a:gd name="connsiteY4" fmla="*/ 508000 h 2166654"/>
              <a:gd name="connsiteX5" fmla="*/ 0 w 2390321"/>
              <a:gd name="connsiteY5" fmla="*/ 368300 h 2166654"/>
              <a:gd name="connsiteX6" fmla="*/ 139700 w 2390321"/>
              <a:gd name="connsiteY6" fmla="*/ 241300 h 2166654"/>
              <a:gd name="connsiteX7" fmla="*/ 139700 w 2390321"/>
              <a:gd name="connsiteY7" fmla="*/ 12700 h 2166654"/>
              <a:gd name="connsiteX0" fmla="*/ 139700 w 2390321"/>
              <a:gd name="connsiteY0" fmla="*/ 12700 h 2166654"/>
              <a:gd name="connsiteX1" fmla="*/ 2377621 w 2390321"/>
              <a:gd name="connsiteY1" fmla="*/ 0 h 2166654"/>
              <a:gd name="connsiteX2" fmla="*/ 2390321 w 2390321"/>
              <a:gd name="connsiteY2" fmla="*/ 2166654 h 2166654"/>
              <a:gd name="connsiteX3" fmla="*/ 139700 w 2390321"/>
              <a:gd name="connsiteY3" fmla="*/ 2166654 h 2166654"/>
              <a:gd name="connsiteX4" fmla="*/ 139700 w 2390321"/>
              <a:gd name="connsiteY4" fmla="*/ 508000 h 2166654"/>
              <a:gd name="connsiteX5" fmla="*/ 0 w 2390321"/>
              <a:gd name="connsiteY5" fmla="*/ 368300 h 2166654"/>
              <a:gd name="connsiteX6" fmla="*/ 139700 w 2390321"/>
              <a:gd name="connsiteY6" fmla="*/ 241300 h 2166654"/>
              <a:gd name="connsiteX7" fmla="*/ 139700 w 2390321"/>
              <a:gd name="connsiteY7" fmla="*/ 12700 h 2166654"/>
              <a:gd name="connsiteX0" fmla="*/ 139700 w 2390321"/>
              <a:gd name="connsiteY0" fmla="*/ 12700 h 2166654"/>
              <a:gd name="connsiteX1" fmla="*/ 2377621 w 2390321"/>
              <a:gd name="connsiteY1" fmla="*/ 0 h 2166654"/>
              <a:gd name="connsiteX2" fmla="*/ 2390321 w 2390321"/>
              <a:gd name="connsiteY2" fmla="*/ 1389515 h 2166654"/>
              <a:gd name="connsiteX3" fmla="*/ 139700 w 2390321"/>
              <a:gd name="connsiteY3" fmla="*/ 2166654 h 2166654"/>
              <a:gd name="connsiteX4" fmla="*/ 139700 w 2390321"/>
              <a:gd name="connsiteY4" fmla="*/ 508000 h 2166654"/>
              <a:gd name="connsiteX5" fmla="*/ 0 w 2390321"/>
              <a:gd name="connsiteY5" fmla="*/ 368300 h 2166654"/>
              <a:gd name="connsiteX6" fmla="*/ 139700 w 2390321"/>
              <a:gd name="connsiteY6" fmla="*/ 241300 h 2166654"/>
              <a:gd name="connsiteX7" fmla="*/ 139700 w 2390321"/>
              <a:gd name="connsiteY7" fmla="*/ 12700 h 2166654"/>
              <a:gd name="connsiteX0" fmla="*/ 139700 w 2390321"/>
              <a:gd name="connsiteY0" fmla="*/ 12700 h 1389515"/>
              <a:gd name="connsiteX1" fmla="*/ 2377621 w 2390321"/>
              <a:gd name="connsiteY1" fmla="*/ 0 h 1389515"/>
              <a:gd name="connsiteX2" fmla="*/ 2390321 w 2390321"/>
              <a:gd name="connsiteY2" fmla="*/ 1389515 h 1389515"/>
              <a:gd name="connsiteX3" fmla="*/ 139700 w 2390321"/>
              <a:gd name="connsiteY3" fmla="*/ 1389515 h 1389515"/>
              <a:gd name="connsiteX4" fmla="*/ 139700 w 2390321"/>
              <a:gd name="connsiteY4" fmla="*/ 508000 h 1389515"/>
              <a:gd name="connsiteX5" fmla="*/ 0 w 2390321"/>
              <a:gd name="connsiteY5" fmla="*/ 368300 h 1389515"/>
              <a:gd name="connsiteX6" fmla="*/ 139700 w 2390321"/>
              <a:gd name="connsiteY6" fmla="*/ 241300 h 1389515"/>
              <a:gd name="connsiteX7" fmla="*/ 139700 w 2390321"/>
              <a:gd name="connsiteY7" fmla="*/ 12700 h 1389515"/>
              <a:gd name="connsiteX0" fmla="*/ 139700 w 2803676"/>
              <a:gd name="connsiteY0" fmla="*/ 12700 h 1389515"/>
              <a:gd name="connsiteX1" fmla="*/ 2799443 w 2803676"/>
              <a:gd name="connsiteY1" fmla="*/ 0 h 1389515"/>
              <a:gd name="connsiteX2" fmla="*/ 2390321 w 2803676"/>
              <a:gd name="connsiteY2" fmla="*/ 1389515 h 1389515"/>
              <a:gd name="connsiteX3" fmla="*/ 139700 w 2803676"/>
              <a:gd name="connsiteY3" fmla="*/ 1389515 h 1389515"/>
              <a:gd name="connsiteX4" fmla="*/ 139700 w 2803676"/>
              <a:gd name="connsiteY4" fmla="*/ 508000 h 1389515"/>
              <a:gd name="connsiteX5" fmla="*/ 0 w 2803676"/>
              <a:gd name="connsiteY5" fmla="*/ 368300 h 1389515"/>
              <a:gd name="connsiteX6" fmla="*/ 139700 w 2803676"/>
              <a:gd name="connsiteY6" fmla="*/ 241300 h 1389515"/>
              <a:gd name="connsiteX7" fmla="*/ 139700 w 2803676"/>
              <a:gd name="connsiteY7" fmla="*/ 12700 h 1389515"/>
              <a:gd name="connsiteX0" fmla="*/ 139700 w 2812143"/>
              <a:gd name="connsiteY0" fmla="*/ 12700 h 1389515"/>
              <a:gd name="connsiteX1" fmla="*/ 2799443 w 2812143"/>
              <a:gd name="connsiteY1" fmla="*/ 0 h 1389515"/>
              <a:gd name="connsiteX2" fmla="*/ 2812143 w 2812143"/>
              <a:gd name="connsiteY2" fmla="*/ 1389515 h 1389515"/>
              <a:gd name="connsiteX3" fmla="*/ 139700 w 2812143"/>
              <a:gd name="connsiteY3" fmla="*/ 1389515 h 1389515"/>
              <a:gd name="connsiteX4" fmla="*/ 139700 w 2812143"/>
              <a:gd name="connsiteY4" fmla="*/ 508000 h 1389515"/>
              <a:gd name="connsiteX5" fmla="*/ 0 w 2812143"/>
              <a:gd name="connsiteY5" fmla="*/ 368300 h 1389515"/>
              <a:gd name="connsiteX6" fmla="*/ 139700 w 2812143"/>
              <a:gd name="connsiteY6" fmla="*/ 241300 h 1389515"/>
              <a:gd name="connsiteX7" fmla="*/ 139700 w 2812143"/>
              <a:gd name="connsiteY7" fmla="*/ 12700 h 1389515"/>
              <a:gd name="connsiteX0" fmla="*/ 139700 w 2952751"/>
              <a:gd name="connsiteY0" fmla="*/ 12700 h 1389515"/>
              <a:gd name="connsiteX1" fmla="*/ 2799443 w 2952751"/>
              <a:gd name="connsiteY1" fmla="*/ 0 h 1389515"/>
              <a:gd name="connsiteX2" fmla="*/ 2952751 w 2952751"/>
              <a:gd name="connsiteY2" fmla="*/ 1389515 h 1389515"/>
              <a:gd name="connsiteX3" fmla="*/ 139700 w 2952751"/>
              <a:gd name="connsiteY3" fmla="*/ 1389515 h 1389515"/>
              <a:gd name="connsiteX4" fmla="*/ 139700 w 2952751"/>
              <a:gd name="connsiteY4" fmla="*/ 508000 h 1389515"/>
              <a:gd name="connsiteX5" fmla="*/ 0 w 2952751"/>
              <a:gd name="connsiteY5" fmla="*/ 368300 h 1389515"/>
              <a:gd name="connsiteX6" fmla="*/ 139700 w 2952751"/>
              <a:gd name="connsiteY6" fmla="*/ 241300 h 1389515"/>
              <a:gd name="connsiteX7" fmla="*/ 139700 w 2952751"/>
              <a:gd name="connsiteY7" fmla="*/ 12700 h 1389515"/>
              <a:gd name="connsiteX0" fmla="*/ 139700 w 2952751"/>
              <a:gd name="connsiteY0" fmla="*/ 12700 h 1389515"/>
              <a:gd name="connsiteX1" fmla="*/ 2940050 w 2952751"/>
              <a:gd name="connsiteY1" fmla="*/ 0 h 1389515"/>
              <a:gd name="connsiteX2" fmla="*/ 2952751 w 2952751"/>
              <a:gd name="connsiteY2" fmla="*/ 1389515 h 1389515"/>
              <a:gd name="connsiteX3" fmla="*/ 139700 w 2952751"/>
              <a:gd name="connsiteY3" fmla="*/ 1389515 h 1389515"/>
              <a:gd name="connsiteX4" fmla="*/ 139700 w 2952751"/>
              <a:gd name="connsiteY4" fmla="*/ 508000 h 1389515"/>
              <a:gd name="connsiteX5" fmla="*/ 0 w 2952751"/>
              <a:gd name="connsiteY5" fmla="*/ 368300 h 1389515"/>
              <a:gd name="connsiteX6" fmla="*/ 139700 w 2952751"/>
              <a:gd name="connsiteY6" fmla="*/ 241300 h 1389515"/>
              <a:gd name="connsiteX7" fmla="*/ 139700 w 2952751"/>
              <a:gd name="connsiteY7" fmla="*/ 12700 h 1389515"/>
              <a:gd name="connsiteX0" fmla="*/ 139700 w 2952751"/>
              <a:gd name="connsiteY0" fmla="*/ 12700 h 1389515"/>
              <a:gd name="connsiteX1" fmla="*/ 2940050 w 2952751"/>
              <a:gd name="connsiteY1" fmla="*/ 0 h 1389515"/>
              <a:gd name="connsiteX2" fmla="*/ 2952751 w 2952751"/>
              <a:gd name="connsiteY2" fmla="*/ 1389515 h 1389515"/>
              <a:gd name="connsiteX3" fmla="*/ 139700 w 2952751"/>
              <a:gd name="connsiteY3" fmla="*/ 1130468 h 1389515"/>
              <a:gd name="connsiteX4" fmla="*/ 139700 w 2952751"/>
              <a:gd name="connsiteY4" fmla="*/ 508000 h 1389515"/>
              <a:gd name="connsiteX5" fmla="*/ 0 w 2952751"/>
              <a:gd name="connsiteY5" fmla="*/ 368300 h 1389515"/>
              <a:gd name="connsiteX6" fmla="*/ 139700 w 2952751"/>
              <a:gd name="connsiteY6" fmla="*/ 241300 h 1389515"/>
              <a:gd name="connsiteX7" fmla="*/ 139700 w 2952751"/>
              <a:gd name="connsiteY7" fmla="*/ 12700 h 1389515"/>
              <a:gd name="connsiteX0" fmla="*/ 139700 w 2952751"/>
              <a:gd name="connsiteY0" fmla="*/ 12700 h 1130468"/>
              <a:gd name="connsiteX1" fmla="*/ 2940050 w 2952751"/>
              <a:gd name="connsiteY1" fmla="*/ 0 h 1130468"/>
              <a:gd name="connsiteX2" fmla="*/ 2952751 w 2952751"/>
              <a:gd name="connsiteY2" fmla="*/ 1130468 h 1130468"/>
              <a:gd name="connsiteX3" fmla="*/ 139700 w 2952751"/>
              <a:gd name="connsiteY3" fmla="*/ 1130468 h 1130468"/>
              <a:gd name="connsiteX4" fmla="*/ 139700 w 2952751"/>
              <a:gd name="connsiteY4" fmla="*/ 508000 h 1130468"/>
              <a:gd name="connsiteX5" fmla="*/ 0 w 2952751"/>
              <a:gd name="connsiteY5" fmla="*/ 368300 h 1130468"/>
              <a:gd name="connsiteX6" fmla="*/ 139700 w 2952751"/>
              <a:gd name="connsiteY6" fmla="*/ 241300 h 1130468"/>
              <a:gd name="connsiteX7" fmla="*/ 139700 w 2952751"/>
              <a:gd name="connsiteY7" fmla="*/ 12700 h 1130468"/>
              <a:gd name="connsiteX0" fmla="*/ 139700 w 2952749"/>
              <a:gd name="connsiteY0" fmla="*/ 12700 h 1475863"/>
              <a:gd name="connsiteX1" fmla="*/ 2940050 w 2952749"/>
              <a:gd name="connsiteY1" fmla="*/ 0 h 1475863"/>
              <a:gd name="connsiteX2" fmla="*/ 2952749 w 2952749"/>
              <a:gd name="connsiteY2" fmla="*/ 1475863 h 1475863"/>
              <a:gd name="connsiteX3" fmla="*/ 139700 w 2952749"/>
              <a:gd name="connsiteY3" fmla="*/ 1130468 h 1475863"/>
              <a:gd name="connsiteX4" fmla="*/ 139700 w 2952749"/>
              <a:gd name="connsiteY4" fmla="*/ 508000 h 1475863"/>
              <a:gd name="connsiteX5" fmla="*/ 0 w 2952749"/>
              <a:gd name="connsiteY5" fmla="*/ 368300 h 1475863"/>
              <a:gd name="connsiteX6" fmla="*/ 139700 w 2952749"/>
              <a:gd name="connsiteY6" fmla="*/ 241300 h 1475863"/>
              <a:gd name="connsiteX7" fmla="*/ 139700 w 2952749"/>
              <a:gd name="connsiteY7" fmla="*/ 12700 h 1475863"/>
              <a:gd name="connsiteX0" fmla="*/ 139700 w 2952749"/>
              <a:gd name="connsiteY0" fmla="*/ 12700 h 1475863"/>
              <a:gd name="connsiteX1" fmla="*/ 2940050 w 2952749"/>
              <a:gd name="connsiteY1" fmla="*/ 0 h 1475863"/>
              <a:gd name="connsiteX2" fmla="*/ 2952749 w 2952749"/>
              <a:gd name="connsiteY2" fmla="*/ 1475863 h 1475863"/>
              <a:gd name="connsiteX3" fmla="*/ 139700 w 2952749"/>
              <a:gd name="connsiteY3" fmla="*/ 1475863 h 1475863"/>
              <a:gd name="connsiteX4" fmla="*/ 139700 w 2952749"/>
              <a:gd name="connsiteY4" fmla="*/ 508000 h 1475863"/>
              <a:gd name="connsiteX5" fmla="*/ 0 w 2952749"/>
              <a:gd name="connsiteY5" fmla="*/ 368300 h 1475863"/>
              <a:gd name="connsiteX6" fmla="*/ 139700 w 2952749"/>
              <a:gd name="connsiteY6" fmla="*/ 241300 h 1475863"/>
              <a:gd name="connsiteX7" fmla="*/ 139700 w 2952749"/>
              <a:gd name="connsiteY7" fmla="*/ 12700 h 147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2749" h="1475863">
                <a:moveTo>
                  <a:pt x="139700" y="12700"/>
                </a:moveTo>
                <a:lnTo>
                  <a:pt x="2940050" y="0"/>
                </a:lnTo>
                <a:cubicBezTo>
                  <a:pt x="2944283" y="722218"/>
                  <a:pt x="2948516" y="753645"/>
                  <a:pt x="2952749" y="1475863"/>
                </a:cubicBezTo>
                <a:lnTo>
                  <a:pt x="139700" y="1475863"/>
                </a:lnTo>
                <a:lnTo>
                  <a:pt x="139700" y="508000"/>
                </a:lnTo>
                <a:lnTo>
                  <a:pt x="0" y="368300"/>
                </a:lnTo>
                <a:lnTo>
                  <a:pt x="139700" y="241300"/>
                </a:lnTo>
                <a:lnTo>
                  <a:pt x="139700" y="1270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74320" tIns="91440" rIns="91440" rtlCol="0" anchor="t" anchorCtr="0">
            <a:spAutoFit/>
          </a:bodyPr>
          <a:lstStyle/>
          <a:p>
            <a:r>
              <a:rPr lang="en-US" b="1" cap="all">
                <a:solidFill>
                  <a:schemeClr val="tx2"/>
                </a:solidFill>
              </a:rPr>
              <a:t>Self citation analysis</a:t>
            </a:r>
            <a:br>
              <a:rPr lang="en-US" b="1" cap="all">
                <a:solidFill>
                  <a:schemeClr val="tx2"/>
                </a:solidFill>
              </a:rPr>
            </a:br>
            <a:r>
              <a:rPr lang="en-US">
                <a:solidFill>
                  <a:srgbClr val="FFFFFF"/>
                </a:solidFill>
              </a:rPr>
              <a:t>9.34% of Fuster’s citations are self citations. H index without self citations is 72.</a:t>
            </a:r>
          </a:p>
        </p:txBody>
      </p:sp>
      <p:sp>
        <p:nvSpPr>
          <p:cNvPr id="15" name="Freeform 14"/>
          <p:cNvSpPr/>
          <p:nvPr/>
        </p:nvSpPr>
        <p:spPr>
          <a:xfrm rot="16200000" flipH="1">
            <a:off x="5349301" y="3915451"/>
            <a:ext cx="1661993" cy="2924495"/>
          </a:xfrm>
          <a:custGeom>
            <a:avLst/>
            <a:gdLst>
              <a:gd name="connsiteX0" fmla="*/ 139700 w 1968500"/>
              <a:gd name="connsiteY0" fmla="*/ 12700 h 2425700"/>
              <a:gd name="connsiteX1" fmla="*/ 1955800 w 1968500"/>
              <a:gd name="connsiteY1" fmla="*/ 0 h 2425700"/>
              <a:gd name="connsiteX2" fmla="*/ 1968500 w 1968500"/>
              <a:gd name="connsiteY2" fmla="*/ 2425700 h 2425700"/>
              <a:gd name="connsiteX3" fmla="*/ 139700 w 1968500"/>
              <a:gd name="connsiteY3" fmla="*/ 2425700 h 2425700"/>
              <a:gd name="connsiteX4" fmla="*/ 139700 w 1968500"/>
              <a:gd name="connsiteY4" fmla="*/ 508000 h 2425700"/>
              <a:gd name="connsiteX5" fmla="*/ 0 w 1968500"/>
              <a:gd name="connsiteY5" fmla="*/ 368300 h 2425700"/>
              <a:gd name="connsiteX6" fmla="*/ 139700 w 1968500"/>
              <a:gd name="connsiteY6" fmla="*/ 241300 h 2425700"/>
              <a:gd name="connsiteX7" fmla="*/ 139700 w 1968500"/>
              <a:gd name="connsiteY7" fmla="*/ 12700 h 2425700"/>
              <a:gd name="connsiteX0" fmla="*/ 139700 w 1968500"/>
              <a:gd name="connsiteY0" fmla="*/ 12700 h 2425700"/>
              <a:gd name="connsiteX1" fmla="*/ 1955800 w 1968500"/>
              <a:gd name="connsiteY1" fmla="*/ 0 h 2425700"/>
              <a:gd name="connsiteX2" fmla="*/ 1968500 w 1968500"/>
              <a:gd name="connsiteY2" fmla="*/ 2425700 h 2425700"/>
              <a:gd name="connsiteX3" fmla="*/ 139700 w 1968500"/>
              <a:gd name="connsiteY3" fmla="*/ 2166654 h 2425700"/>
              <a:gd name="connsiteX4" fmla="*/ 139700 w 1968500"/>
              <a:gd name="connsiteY4" fmla="*/ 508000 h 2425700"/>
              <a:gd name="connsiteX5" fmla="*/ 0 w 1968500"/>
              <a:gd name="connsiteY5" fmla="*/ 368300 h 2425700"/>
              <a:gd name="connsiteX6" fmla="*/ 139700 w 1968500"/>
              <a:gd name="connsiteY6" fmla="*/ 241300 h 2425700"/>
              <a:gd name="connsiteX7" fmla="*/ 139700 w 1968500"/>
              <a:gd name="connsiteY7" fmla="*/ 12700 h 2425700"/>
              <a:gd name="connsiteX0" fmla="*/ 139700 w 1968500"/>
              <a:gd name="connsiteY0" fmla="*/ 12700 h 2425700"/>
              <a:gd name="connsiteX1" fmla="*/ 1955800 w 1968500"/>
              <a:gd name="connsiteY1" fmla="*/ 0 h 2425700"/>
              <a:gd name="connsiteX2" fmla="*/ 1968500 w 1968500"/>
              <a:gd name="connsiteY2" fmla="*/ 2425700 h 2425700"/>
              <a:gd name="connsiteX3" fmla="*/ 1956783 w 1968500"/>
              <a:gd name="connsiteY3" fmla="*/ 2166654 h 2425700"/>
              <a:gd name="connsiteX4" fmla="*/ 139700 w 1968500"/>
              <a:gd name="connsiteY4" fmla="*/ 2166654 h 2425700"/>
              <a:gd name="connsiteX5" fmla="*/ 139700 w 1968500"/>
              <a:gd name="connsiteY5" fmla="*/ 508000 h 2425700"/>
              <a:gd name="connsiteX6" fmla="*/ 0 w 1968500"/>
              <a:gd name="connsiteY6" fmla="*/ 368300 h 2425700"/>
              <a:gd name="connsiteX7" fmla="*/ 139700 w 1968500"/>
              <a:gd name="connsiteY7" fmla="*/ 241300 h 2425700"/>
              <a:gd name="connsiteX8" fmla="*/ 139700 w 1968500"/>
              <a:gd name="connsiteY8" fmla="*/ 12700 h 2425700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956783 w 1968500"/>
              <a:gd name="connsiteY3" fmla="*/ 2166654 h 2166654"/>
              <a:gd name="connsiteX4" fmla="*/ 139700 w 1968500"/>
              <a:gd name="connsiteY4" fmla="*/ 2166654 h 2166654"/>
              <a:gd name="connsiteX5" fmla="*/ 139700 w 1968500"/>
              <a:gd name="connsiteY5" fmla="*/ 508000 h 2166654"/>
              <a:gd name="connsiteX6" fmla="*/ 0 w 1968500"/>
              <a:gd name="connsiteY6" fmla="*/ 368300 h 2166654"/>
              <a:gd name="connsiteX7" fmla="*/ 139700 w 1968500"/>
              <a:gd name="connsiteY7" fmla="*/ 241300 h 2166654"/>
              <a:gd name="connsiteX8" fmla="*/ 139700 w 1968500"/>
              <a:gd name="connsiteY8" fmla="*/ 12700 h 2166654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956783 w 1968500"/>
              <a:gd name="connsiteY3" fmla="*/ 2166654 h 2166654"/>
              <a:gd name="connsiteX4" fmla="*/ 139700 w 1968500"/>
              <a:gd name="connsiteY4" fmla="*/ 2166654 h 2166654"/>
              <a:gd name="connsiteX5" fmla="*/ 139700 w 1968500"/>
              <a:gd name="connsiteY5" fmla="*/ 508000 h 2166654"/>
              <a:gd name="connsiteX6" fmla="*/ 0 w 1968500"/>
              <a:gd name="connsiteY6" fmla="*/ 368300 h 2166654"/>
              <a:gd name="connsiteX7" fmla="*/ 139700 w 1968500"/>
              <a:gd name="connsiteY7" fmla="*/ 241300 h 2166654"/>
              <a:gd name="connsiteX8" fmla="*/ 139700 w 1968500"/>
              <a:gd name="connsiteY8" fmla="*/ 12700 h 2166654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39700 w 1968500"/>
              <a:gd name="connsiteY3" fmla="*/ 2166654 h 2166654"/>
              <a:gd name="connsiteX4" fmla="*/ 139700 w 1968500"/>
              <a:gd name="connsiteY4" fmla="*/ 508000 h 2166654"/>
              <a:gd name="connsiteX5" fmla="*/ 0 w 1968500"/>
              <a:gd name="connsiteY5" fmla="*/ 368300 h 2166654"/>
              <a:gd name="connsiteX6" fmla="*/ 139700 w 1968500"/>
              <a:gd name="connsiteY6" fmla="*/ 241300 h 2166654"/>
              <a:gd name="connsiteX7" fmla="*/ 139700 w 1968500"/>
              <a:gd name="connsiteY7" fmla="*/ 12700 h 2166654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39700 w 1968500"/>
              <a:gd name="connsiteY3" fmla="*/ 2166654 h 2166654"/>
              <a:gd name="connsiteX4" fmla="*/ 139700 w 1968500"/>
              <a:gd name="connsiteY4" fmla="*/ 508000 h 2166654"/>
              <a:gd name="connsiteX5" fmla="*/ 0 w 1968500"/>
              <a:gd name="connsiteY5" fmla="*/ 368300 h 2166654"/>
              <a:gd name="connsiteX6" fmla="*/ 139700 w 1968500"/>
              <a:gd name="connsiteY6" fmla="*/ 241300 h 2166654"/>
              <a:gd name="connsiteX7" fmla="*/ 139700 w 1968500"/>
              <a:gd name="connsiteY7" fmla="*/ 12700 h 2166654"/>
              <a:gd name="connsiteX0" fmla="*/ 139700 w 2155976"/>
              <a:gd name="connsiteY0" fmla="*/ 12700 h 2670355"/>
              <a:gd name="connsiteX1" fmla="*/ 1955800 w 2155976"/>
              <a:gd name="connsiteY1" fmla="*/ 0 h 2670355"/>
              <a:gd name="connsiteX2" fmla="*/ 1968500 w 2155976"/>
              <a:gd name="connsiteY2" fmla="*/ 2166654 h 2670355"/>
              <a:gd name="connsiteX3" fmla="*/ 139700 w 2155976"/>
              <a:gd name="connsiteY3" fmla="*/ 2166654 h 2670355"/>
              <a:gd name="connsiteX4" fmla="*/ 139700 w 2155976"/>
              <a:gd name="connsiteY4" fmla="*/ 508000 h 2670355"/>
              <a:gd name="connsiteX5" fmla="*/ 0 w 2155976"/>
              <a:gd name="connsiteY5" fmla="*/ 368300 h 2670355"/>
              <a:gd name="connsiteX6" fmla="*/ 139700 w 2155976"/>
              <a:gd name="connsiteY6" fmla="*/ 241300 h 2670355"/>
              <a:gd name="connsiteX7" fmla="*/ 139700 w 2155976"/>
              <a:gd name="connsiteY7" fmla="*/ 12700 h 2670355"/>
              <a:gd name="connsiteX0" fmla="*/ 139700 w 2155976"/>
              <a:gd name="connsiteY0" fmla="*/ 12700 h 2670355"/>
              <a:gd name="connsiteX1" fmla="*/ 1955800 w 2155976"/>
              <a:gd name="connsiteY1" fmla="*/ 0 h 2670355"/>
              <a:gd name="connsiteX2" fmla="*/ 1968500 w 2155976"/>
              <a:gd name="connsiteY2" fmla="*/ 2166654 h 2670355"/>
              <a:gd name="connsiteX3" fmla="*/ 139700 w 2155976"/>
              <a:gd name="connsiteY3" fmla="*/ 2166654 h 2670355"/>
              <a:gd name="connsiteX4" fmla="*/ 139700 w 2155976"/>
              <a:gd name="connsiteY4" fmla="*/ 508000 h 2670355"/>
              <a:gd name="connsiteX5" fmla="*/ 0 w 2155976"/>
              <a:gd name="connsiteY5" fmla="*/ 368300 h 2670355"/>
              <a:gd name="connsiteX6" fmla="*/ 139700 w 2155976"/>
              <a:gd name="connsiteY6" fmla="*/ 241300 h 2670355"/>
              <a:gd name="connsiteX7" fmla="*/ 139700 w 2155976"/>
              <a:gd name="connsiteY7" fmla="*/ 12700 h 2670355"/>
              <a:gd name="connsiteX0" fmla="*/ 139700 w 2155976"/>
              <a:gd name="connsiteY0" fmla="*/ 12700 h 2670355"/>
              <a:gd name="connsiteX1" fmla="*/ 1955800 w 2155976"/>
              <a:gd name="connsiteY1" fmla="*/ 0 h 2670355"/>
              <a:gd name="connsiteX2" fmla="*/ 1968500 w 2155976"/>
              <a:gd name="connsiteY2" fmla="*/ 2166654 h 2670355"/>
              <a:gd name="connsiteX3" fmla="*/ 139700 w 2155976"/>
              <a:gd name="connsiteY3" fmla="*/ 2166654 h 2670355"/>
              <a:gd name="connsiteX4" fmla="*/ 139700 w 2155976"/>
              <a:gd name="connsiteY4" fmla="*/ 508000 h 2670355"/>
              <a:gd name="connsiteX5" fmla="*/ 0 w 2155976"/>
              <a:gd name="connsiteY5" fmla="*/ 368300 h 2670355"/>
              <a:gd name="connsiteX6" fmla="*/ 139700 w 2155976"/>
              <a:gd name="connsiteY6" fmla="*/ 241300 h 2670355"/>
              <a:gd name="connsiteX7" fmla="*/ 139700 w 2155976"/>
              <a:gd name="connsiteY7" fmla="*/ 12700 h 2670355"/>
              <a:gd name="connsiteX0" fmla="*/ 139700 w 2155976"/>
              <a:gd name="connsiteY0" fmla="*/ 12700 h 2670355"/>
              <a:gd name="connsiteX1" fmla="*/ 1955800 w 2155976"/>
              <a:gd name="connsiteY1" fmla="*/ 0 h 2670355"/>
              <a:gd name="connsiteX2" fmla="*/ 1968500 w 2155976"/>
              <a:gd name="connsiteY2" fmla="*/ 2166654 h 2670355"/>
              <a:gd name="connsiteX3" fmla="*/ 139700 w 2155976"/>
              <a:gd name="connsiteY3" fmla="*/ 2166654 h 2670355"/>
              <a:gd name="connsiteX4" fmla="*/ 139700 w 2155976"/>
              <a:gd name="connsiteY4" fmla="*/ 508000 h 2670355"/>
              <a:gd name="connsiteX5" fmla="*/ 0 w 2155976"/>
              <a:gd name="connsiteY5" fmla="*/ 368300 h 2670355"/>
              <a:gd name="connsiteX6" fmla="*/ 139700 w 2155976"/>
              <a:gd name="connsiteY6" fmla="*/ 241300 h 2670355"/>
              <a:gd name="connsiteX7" fmla="*/ 139700 w 2155976"/>
              <a:gd name="connsiteY7" fmla="*/ 12700 h 2670355"/>
              <a:gd name="connsiteX0" fmla="*/ 139700 w 1968500"/>
              <a:gd name="connsiteY0" fmla="*/ 12700 h 2166654"/>
              <a:gd name="connsiteX1" fmla="*/ 1955800 w 1968500"/>
              <a:gd name="connsiteY1" fmla="*/ 0 h 2166654"/>
              <a:gd name="connsiteX2" fmla="*/ 1968500 w 1968500"/>
              <a:gd name="connsiteY2" fmla="*/ 2166654 h 2166654"/>
              <a:gd name="connsiteX3" fmla="*/ 139700 w 1968500"/>
              <a:gd name="connsiteY3" fmla="*/ 2166654 h 2166654"/>
              <a:gd name="connsiteX4" fmla="*/ 139700 w 1968500"/>
              <a:gd name="connsiteY4" fmla="*/ 508000 h 2166654"/>
              <a:gd name="connsiteX5" fmla="*/ 0 w 1968500"/>
              <a:gd name="connsiteY5" fmla="*/ 368300 h 2166654"/>
              <a:gd name="connsiteX6" fmla="*/ 139700 w 1968500"/>
              <a:gd name="connsiteY6" fmla="*/ 241300 h 2166654"/>
              <a:gd name="connsiteX7" fmla="*/ 139700 w 1968500"/>
              <a:gd name="connsiteY7" fmla="*/ 12700 h 2166654"/>
              <a:gd name="connsiteX0" fmla="*/ 139700 w 2390321"/>
              <a:gd name="connsiteY0" fmla="*/ 12700 h 2166654"/>
              <a:gd name="connsiteX1" fmla="*/ 1955800 w 2390321"/>
              <a:gd name="connsiteY1" fmla="*/ 0 h 2166654"/>
              <a:gd name="connsiteX2" fmla="*/ 2390321 w 2390321"/>
              <a:gd name="connsiteY2" fmla="*/ 2166654 h 2166654"/>
              <a:gd name="connsiteX3" fmla="*/ 139700 w 2390321"/>
              <a:gd name="connsiteY3" fmla="*/ 2166654 h 2166654"/>
              <a:gd name="connsiteX4" fmla="*/ 139700 w 2390321"/>
              <a:gd name="connsiteY4" fmla="*/ 508000 h 2166654"/>
              <a:gd name="connsiteX5" fmla="*/ 0 w 2390321"/>
              <a:gd name="connsiteY5" fmla="*/ 368300 h 2166654"/>
              <a:gd name="connsiteX6" fmla="*/ 139700 w 2390321"/>
              <a:gd name="connsiteY6" fmla="*/ 241300 h 2166654"/>
              <a:gd name="connsiteX7" fmla="*/ 139700 w 2390321"/>
              <a:gd name="connsiteY7" fmla="*/ 12700 h 2166654"/>
              <a:gd name="connsiteX0" fmla="*/ 139700 w 2390321"/>
              <a:gd name="connsiteY0" fmla="*/ 12700 h 2166654"/>
              <a:gd name="connsiteX1" fmla="*/ 2377621 w 2390321"/>
              <a:gd name="connsiteY1" fmla="*/ 0 h 2166654"/>
              <a:gd name="connsiteX2" fmla="*/ 2390321 w 2390321"/>
              <a:gd name="connsiteY2" fmla="*/ 2166654 h 2166654"/>
              <a:gd name="connsiteX3" fmla="*/ 139700 w 2390321"/>
              <a:gd name="connsiteY3" fmla="*/ 2166654 h 2166654"/>
              <a:gd name="connsiteX4" fmla="*/ 139700 w 2390321"/>
              <a:gd name="connsiteY4" fmla="*/ 508000 h 2166654"/>
              <a:gd name="connsiteX5" fmla="*/ 0 w 2390321"/>
              <a:gd name="connsiteY5" fmla="*/ 368300 h 2166654"/>
              <a:gd name="connsiteX6" fmla="*/ 139700 w 2390321"/>
              <a:gd name="connsiteY6" fmla="*/ 241300 h 2166654"/>
              <a:gd name="connsiteX7" fmla="*/ 139700 w 2390321"/>
              <a:gd name="connsiteY7" fmla="*/ 12700 h 2166654"/>
              <a:gd name="connsiteX0" fmla="*/ 139700 w 2390321"/>
              <a:gd name="connsiteY0" fmla="*/ 12700 h 2166654"/>
              <a:gd name="connsiteX1" fmla="*/ 2377621 w 2390321"/>
              <a:gd name="connsiteY1" fmla="*/ 0 h 2166654"/>
              <a:gd name="connsiteX2" fmla="*/ 2390321 w 2390321"/>
              <a:gd name="connsiteY2" fmla="*/ 1389515 h 2166654"/>
              <a:gd name="connsiteX3" fmla="*/ 139700 w 2390321"/>
              <a:gd name="connsiteY3" fmla="*/ 2166654 h 2166654"/>
              <a:gd name="connsiteX4" fmla="*/ 139700 w 2390321"/>
              <a:gd name="connsiteY4" fmla="*/ 508000 h 2166654"/>
              <a:gd name="connsiteX5" fmla="*/ 0 w 2390321"/>
              <a:gd name="connsiteY5" fmla="*/ 368300 h 2166654"/>
              <a:gd name="connsiteX6" fmla="*/ 139700 w 2390321"/>
              <a:gd name="connsiteY6" fmla="*/ 241300 h 2166654"/>
              <a:gd name="connsiteX7" fmla="*/ 139700 w 2390321"/>
              <a:gd name="connsiteY7" fmla="*/ 12700 h 2166654"/>
              <a:gd name="connsiteX0" fmla="*/ 139700 w 2390321"/>
              <a:gd name="connsiteY0" fmla="*/ 12700 h 1389515"/>
              <a:gd name="connsiteX1" fmla="*/ 2377621 w 2390321"/>
              <a:gd name="connsiteY1" fmla="*/ 0 h 1389515"/>
              <a:gd name="connsiteX2" fmla="*/ 2390321 w 2390321"/>
              <a:gd name="connsiteY2" fmla="*/ 1389515 h 1389515"/>
              <a:gd name="connsiteX3" fmla="*/ 139700 w 2390321"/>
              <a:gd name="connsiteY3" fmla="*/ 1389515 h 1389515"/>
              <a:gd name="connsiteX4" fmla="*/ 139700 w 2390321"/>
              <a:gd name="connsiteY4" fmla="*/ 508000 h 1389515"/>
              <a:gd name="connsiteX5" fmla="*/ 0 w 2390321"/>
              <a:gd name="connsiteY5" fmla="*/ 368300 h 1389515"/>
              <a:gd name="connsiteX6" fmla="*/ 139700 w 2390321"/>
              <a:gd name="connsiteY6" fmla="*/ 241300 h 1389515"/>
              <a:gd name="connsiteX7" fmla="*/ 139700 w 2390321"/>
              <a:gd name="connsiteY7" fmla="*/ 12700 h 1389515"/>
              <a:gd name="connsiteX0" fmla="*/ 139700 w 2803676"/>
              <a:gd name="connsiteY0" fmla="*/ 12700 h 1389515"/>
              <a:gd name="connsiteX1" fmla="*/ 2799443 w 2803676"/>
              <a:gd name="connsiteY1" fmla="*/ 0 h 1389515"/>
              <a:gd name="connsiteX2" fmla="*/ 2390321 w 2803676"/>
              <a:gd name="connsiteY2" fmla="*/ 1389515 h 1389515"/>
              <a:gd name="connsiteX3" fmla="*/ 139700 w 2803676"/>
              <a:gd name="connsiteY3" fmla="*/ 1389515 h 1389515"/>
              <a:gd name="connsiteX4" fmla="*/ 139700 w 2803676"/>
              <a:gd name="connsiteY4" fmla="*/ 508000 h 1389515"/>
              <a:gd name="connsiteX5" fmla="*/ 0 w 2803676"/>
              <a:gd name="connsiteY5" fmla="*/ 368300 h 1389515"/>
              <a:gd name="connsiteX6" fmla="*/ 139700 w 2803676"/>
              <a:gd name="connsiteY6" fmla="*/ 241300 h 1389515"/>
              <a:gd name="connsiteX7" fmla="*/ 139700 w 2803676"/>
              <a:gd name="connsiteY7" fmla="*/ 12700 h 1389515"/>
              <a:gd name="connsiteX0" fmla="*/ 139700 w 2812143"/>
              <a:gd name="connsiteY0" fmla="*/ 12700 h 1389515"/>
              <a:gd name="connsiteX1" fmla="*/ 2799443 w 2812143"/>
              <a:gd name="connsiteY1" fmla="*/ 0 h 1389515"/>
              <a:gd name="connsiteX2" fmla="*/ 2812143 w 2812143"/>
              <a:gd name="connsiteY2" fmla="*/ 1389515 h 1389515"/>
              <a:gd name="connsiteX3" fmla="*/ 139700 w 2812143"/>
              <a:gd name="connsiteY3" fmla="*/ 1389515 h 1389515"/>
              <a:gd name="connsiteX4" fmla="*/ 139700 w 2812143"/>
              <a:gd name="connsiteY4" fmla="*/ 508000 h 1389515"/>
              <a:gd name="connsiteX5" fmla="*/ 0 w 2812143"/>
              <a:gd name="connsiteY5" fmla="*/ 368300 h 1389515"/>
              <a:gd name="connsiteX6" fmla="*/ 139700 w 2812143"/>
              <a:gd name="connsiteY6" fmla="*/ 241300 h 1389515"/>
              <a:gd name="connsiteX7" fmla="*/ 139700 w 2812143"/>
              <a:gd name="connsiteY7" fmla="*/ 12700 h 1389515"/>
              <a:gd name="connsiteX0" fmla="*/ 139700 w 2952751"/>
              <a:gd name="connsiteY0" fmla="*/ 12700 h 1389515"/>
              <a:gd name="connsiteX1" fmla="*/ 2799443 w 2952751"/>
              <a:gd name="connsiteY1" fmla="*/ 0 h 1389515"/>
              <a:gd name="connsiteX2" fmla="*/ 2952751 w 2952751"/>
              <a:gd name="connsiteY2" fmla="*/ 1389515 h 1389515"/>
              <a:gd name="connsiteX3" fmla="*/ 139700 w 2952751"/>
              <a:gd name="connsiteY3" fmla="*/ 1389515 h 1389515"/>
              <a:gd name="connsiteX4" fmla="*/ 139700 w 2952751"/>
              <a:gd name="connsiteY4" fmla="*/ 508000 h 1389515"/>
              <a:gd name="connsiteX5" fmla="*/ 0 w 2952751"/>
              <a:gd name="connsiteY5" fmla="*/ 368300 h 1389515"/>
              <a:gd name="connsiteX6" fmla="*/ 139700 w 2952751"/>
              <a:gd name="connsiteY6" fmla="*/ 241300 h 1389515"/>
              <a:gd name="connsiteX7" fmla="*/ 139700 w 2952751"/>
              <a:gd name="connsiteY7" fmla="*/ 12700 h 1389515"/>
              <a:gd name="connsiteX0" fmla="*/ 139700 w 2952751"/>
              <a:gd name="connsiteY0" fmla="*/ 12700 h 1389515"/>
              <a:gd name="connsiteX1" fmla="*/ 2940050 w 2952751"/>
              <a:gd name="connsiteY1" fmla="*/ 0 h 1389515"/>
              <a:gd name="connsiteX2" fmla="*/ 2952751 w 2952751"/>
              <a:gd name="connsiteY2" fmla="*/ 1389515 h 1389515"/>
              <a:gd name="connsiteX3" fmla="*/ 139700 w 2952751"/>
              <a:gd name="connsiteY3" fmla="*/ 1389515 h 1389515"/>
              <a:gd name="connsiteX4" fmla="*/ 139700 w 2952751"/>
              <a:gd name="connsiteY4" fmla="*/ 508000 h 1389515"/>
              <a:gd name="connsiteX5" fmla="*/ 0 w 2952751"/>
              <a:gd name="connsiteY5" fmla="*/ 368300 h 1389515"/>
              <a:gd name="connsiteX6" fmla="*/ 139700 w 2952751"/>
              <a:gd name="connsiteY6" fmla="*/ 241300 h 1389515"/>
              <a:gd name="connsiteX7" fmla="*/ 139700 w 2952751"/>
              <a:gd name="connsiteY7" fmla="*/ 12700 h 1389515"/>
              <a:gd name="connsiteX0" fmla="*/ 139700 w 2952751"/>
              <a:gd name="connsiteY0" fmla="*/ 12700 h 1389515"/>
              <a:gd name="connsiteX1" fmla="*/ 2940050 w 2952751"/>
              <a:gd name="connsiteY1" fmla="*/ 0 h 1389515"/>
              <a:gd name="connsiteX2" fmla="*/ 2952751 w 2952751"/>
              <a:gd name="connsiteY2" fmla="*/ 1389515 h 1389515"/>
              <a:gd name="connsiteX3" fmla="*/ 139700 w 2952751"/>
              <a:gd name="connsiteY3" fmla="*/ 1130468 h 1389515"/>
              <a:gd name="connsiteX4" fmla="*/ 139700 w 2952751"/>
              <a:gd name="connsiteY4" fmla="*/ 508000 h 1389515"/>
              <a:gd name="connsiteX5" fmla="*/ 0 w 2952751"/>
              <a:gd name="connsiteY5" fmla="*/ 368300 h 1389515"/>
              <a:gd name="connsiteX6" fmla="*/ 139700 w 2952751"/>
              <a:gd name="connsiteY6" fmla="*/ 241300 h 1389515"/>
              <a:gd name="connsiteX7" fmla="*/ 139700 w 2952751"/>
              <a:gd name="connsiteY7" fmla="*/ 12700 h 1389515"/>
              <a:gd name="connsiteX0" fmla="*/ 139700 w 2952751"/>
              <a:gd name="connsiteY0" fmla="*/ 12700 h 1130468"/>
              <a:gd name="connsiteX1" fmla="*/ 2940050 w 2952751"/>
              <a:gd name="connsiteY1" fmla="*/ 0 h 1130468"/>
              <a:gd name="connsiteX2" fmla="*/ 2952751 w 2952751"/>
              <a:gd name="connsiteY2" fmla="*/ 1130468 h 1130468"/>
              <a:gd name="connsiteX3" fmla="*/ 139700 w 2952751"/>
              <a:gd name="connsiteY3" fmla="*/ 1130468 h 1130468"/>
              <a:gd name="connsiteX4" fmla="*/ 139700 w 2952751"/>
              <a:gd name="connsiteY4" fmla="*/ 508000 h 1130468"/>
              <a:gd name="connsiteX5" fmla="*/ 0 w 2952751"/>
              <a:gd name="connsiteY5" fmla="*/ 368300 h 1130468"/>
              <a:gd name="connsiteX6" fmla="*/ 139700 w 2952751"/>
              <a:gd name="connsiteY6" fmla="*/ 241300 h 1130468"/>
              <a:gd name="connsiteX7" fmla="*/ 139700 w 2952751"/>
              <a:gd name="connsiteY7" fmla="*/ 12700 h 1130468"/>
              <a:gd name="connsiteX0" fmla="*/ 139700 w 2953376"/>
              <a:gd name="connsiteY0" fmla="*/ 1664488 h 2782256"/>
              <a:gd name="connsiteX1" fmla="*/ 2949143 w 2953376"/>
              <a:gd name="connsiteY1" fmla="*/ 0 h 2782256"/>
              <a:gd name="connsiteX2" fmla="*/ 2952751 w 2953376"/>
              <a:gd name="connsiteY2" fmla="*/ 2782256 h 2782256"/>
              <a:gd name="connsiteX3" fmla="*/ 139700 w 2953376"/>
              <a:gd name="connsiteY3" fmla="*/ 2782256 h 2782256"/>
              <a:gd name="connsiteX4" fmla="*/ 139700 w 2953376"/>
              <a:gd name="connsiteY4" fmla="*/ 2159788 h 2782256"/>
              <a:gd name="connsiteX5" fmla="*/ 0 w 2953376"/>
              <a:gd name="connsiteY5" fmla="*/ 2020088 h 2782256"/>
              <a:gd name="connsiteX6" fmla="*/ 139700 w 2953376"/>
              <a:gd name="connsiteY6" fmla="*/ 1893088 h 2782256"/>
              <a:gd name="connsiteX7" fmla="*/ 139700 w 2953376"/>
              <a:gd name="connsiteY7" fmla="*/ 1664488 h 2782256"/>
              <a:gd name="connsiteX0" fmla="*/ 148791 w 2953376"/>
              <a:gd name="connsiteY0" fmla="*/ 9467 h 2782256"/>
              <a:gd name="connsiteX1" fmla="*/ 2949143 w 2953376"/>
              <a:gd name="connsiteY1" fmla="*/ 0 h 2782256"/>
              <a:gd name="connsiteX2" fmla="*/ 2952751 w 2953376"/>
              <a:gd name="connsiteY2" fmla="*/ 2782256 h 2782256"/>
              <a:gd name="connsiteX3" fmla="*/ 139700 w 2953376"/>
              <a:gd name="connsiteY3" fmla="*/ 2782256 h 2782256"/>
              <a:gd name="connsiteX4" fmla="*/ 139700 w 2953376"/>
              <a:gd name="connsiteY4" fmla="*/ 2159788 h 2782256"/>
              <a:gd name="connsiteX5" fmla="*/ 0 w 2953376"/>
              <a:gd name="connsiteY5" fmla="*/ 2020088 h 2782256"/>
              <a:gd name="connsiteX6" fmla="*/ 139700 w 2953376"/>
              <a:gd name="connsiteY6" fmla="*/ 1893088 h 2782256"/>
              <a:gd name="connsiteX7" fmla="*/ 148791 w 2953376"/>
              <a:gd name="connsiteY7" fmla="*/ 9467 h 2782256"/>
              <a:gd name="connsiteX0" fmla="*/ 148791 w 2953376"/>
              <a:gd name="connsiteY0" fmla="*/ 9467 h 2782256"/>
              <a:gd name="connsiteX1" fmla="*/ 2949143 w 2953376"/>
              <a:gd name="connsiteY1" fmla="*/ 0 h 2782256"/>
              <a:gd name="connsiteX2" fmla="*/ 1384244 w 2953376"/>
              <a:gd name="connsiteY2" fmla="*/ 2733886 h 2782256"/>
              <a:gd name="connsiteX3" fmla="*/ 139700 w 2953376"/>
              <a:gd name="connsiteY3" fmla="*/ 2782256 h 2782256"/>
              <a:gd name="connsiteX4" fmla="*/ 139700 w 2953376"/>
              <a:gd name="connsiteY4" fmla="*/ 2159788 h 2782256"/>
              <a:gd name="connsiteX5" fmla="*/ 0 w 2953376"/>
              <a:gd name="connsiteY5" fmla="*/ 2020088 h 2782256"/>
              <a:gd name="connsiteX6" fmla="*/ 139700 w 2953376"/>
              <a:gd name="connsiteY6" fmla="*/ 1893088 h 2782256"/>
              <a:gd name="connsiteX7" fmla="*/ 148791 w 2953376"/>
              <a:gd name="connsiteY7" fmla="*/ 9467 h 2782256"/>
              <a:gd name="connsiteX0" fmla="*/ 148791 w 2953376"/>
              <a:gd name="connsiteY0" fmla="*/ 9467 h 2782256"/>
              <a:gd name="connsiteX1" fmla="*/ 2949143 w 2953376"/>
              <a:gd name="connsiteY1" fmla="*/ 0 h 2782256"/>
              <a:gd name="connsiteX2" fmla="*/ 1384244 w 2953376"/>
              <a:gd name="connsiteY2" fmla="*/ 2733886 h 2782256"/>
              <a:gd name="connsiteX3" fmla="*/ 1333141 w 2953376"/>
              <a:gd name="connsiteY3" fmla="*/ 2763902 h 2782256"/>
              <a:gd name="connsiteX4" fmla="*/ 139700 w 2953376"/>
              <a:gd name="connsiteY4" fmla="*/ 2782256 h 2782256"/>
              <a:gd name="connsiteX5" fmla="*/ 139700 w 2953376"/>
              <a:gd name="connsiteY5" fmla="*/ 2159788 h 2782256"/>
              <a:gd name="connsiteX6" fmla="*/ 0 w 2953376"/>
              <a:gd name="connsiteY6" fmla="*/ 2020088 h 2782256"/>
              <a:gd name="connsiteX7" fmla="*/ 139700 w 2953376"/>
              <a:gd name="connsiteY7" fmla="*/ 1893088 h 2782256"/>
              <a:gd name="connsiteX8" fmla="*/ 148791 w 2953376"/>
              <a:gd name="connsiteY8" fmla="*/ 9467 h 2782256"/>
              <a:gd name="connsiteX0" fmla="*/ 148791 w 1384244"/>
              <a:gd name="connsiteY0" fmla="*/ 0 h 2772789"/>
              <a:gd name="connsiteX1" fmla="*/ 1367315 w 1384244"/>
              <a:gd name="connsiteY1" fmla="*/ 5664 h 2772789"/>
              <a:gd name="connsiteX2" fmla="*/ 1384244 w 1384244"/>
              <a:gd name="connsiteY2" fmla="*/ 2724419 h 2772789"/>
              <a:gd name="connsiteX3" fmla="*/ 1333141 w 1384244"/>
              <a:gd name="connsiteY3" fmla="*/ 2754435 h 2772789"/>
              <a:gd name="connsiteX4" fmla="*/ 139700 w 1384244"/>
              <a:gd name="connsiteY4" fmla="*/ 2772789 h 2772789"/>
              <a:gd name="connsiteX5" fmla="*/ 139700 w 1384244"/>
              <a:gd name="connsiteY5" fmla="*/ 2150321 h 2772789"/>
              <a:gd name="connsiteX6" fmla="*/ 0 w 1384244"/>
              <a:gd name="connsiteY6" fmla="*/ 2010621 h 2772789"/>
              <a:gd name="connsiteX7" fmla="*/ 139700 w 1384244"/>
              <a:gd name="connsiteY7" fmla="*/ 1883621 h 2772789"/>
              <a:gd name="connsiteX8" fmla="*/ 148791 w 1384244"/>
              <a:gd name="connsiteY8" fmla="*/ 0 h 2772789"/>
              <a:gd name="connsiteX0" fmla="*/ 157879 w 1384244"/>
              <a:gd name="connsiteY0" fmla="*/ 0 h 3314000"/>
              <a:gd name="connsiteX1" fmla="*/ 1367315 w 1384244"/>
              <a:gd name="connsiteY1" fmla="*/ 546875 h 3314000"/>
              <a:gd name="connsiteX2" fmla="*/ 1384244 w 1384244"/>
              <a:gd name="connsiteY2" fmla="*/ 3265630 h 3314000"/>
              <a:gd name="connsiteX3" fmla="*/ 1333141 w 1384244"/>
              <a:gd name="connsiteY3" fmla="*/ 3295646 h 3314000"/>
              <a:gd name="connsiteX4" fmla="*/ 139700 w 1384244"/>
              <a:gd name="connsiteY4" fmla="*/ 3314000 h 3314000"/>
              <a:gd name="connsiteX5" fmla="*/ 139700 w 1384244"/>
              <a:gd name="connsiteY5" fmla="*/ 2691532 h 3314000"/>
              <a:gd name="connsiteX6" fmla="*/ 0 w 1384244"/>
              <a:gd name="connsiteY6" fmla="*/ 2551832 h 3314000"/>
              <a:gd name="connsiteX7" fmla="*/ 139700 w 1384244"/>
              <a:gd name="connsiteY7" fmla="*/ 2424832 h 3314000"/>
              <a:gd name="connsiteX8" fmla="*/ 157879 w 1384244"/>
              <a:gd name="connsiteY8" fmla="*/ 0 h 3314000"/>
              <a:gd name="connsiteX0" fmla="*/ 157879 w 1384244"/>
              <a:gd name="connsiteY0" fmla="*/ 3 h 3314003"/>
              <a:gd name="connsiteX1" fmla="*/ 1374798 w 1384244"/>
              <a:gd name="connsiteY1" fmla="*/ 0 h 3314003"/>
              <a:gd name="connsiteX2" fmla="*/ 1384244 w 1384244"/>
              <a:gd name="connsiteY2" fmla="*/ 3265633 h 3314003"/>
              <a:gd name="connsiteX3" fmla="*/ 1333141 w 1384244"/>
              <a:gd name="connsiteY3" fmla="*/ 3295649 h 3314003"/>
              <a:gd name="connsiteX4" fmla="*/ 139700 w 1384244"/>
              <a:gd name="connsiteY4" fmla="*/ 3314003 h 3314003"/>
              <a:gd name="connsiteX5" fmla="*/ 139700 w 1384244"/>
              <a:gd name="connsiteY5" fmla="*/ 2691535 h 3314003"/>
              <a:gd name="connsiteX6" fmla="*/ 0 w 1384244"/>
              <a:gd name="connsiteY6" fmla="*/ 2551835 h 3314003"/>
              <a:gd name="connsiteX7" fmla="*/ 139700 w 1384244"/>
              <a:gd name="connsiteY7" fmla="*/ 2424835 h 3314003"/>
              <a:gd name="connsiteX8" fmla="*/ 157879 w 1384244"/>
              <a:gd name="connsiteY8" fmla="*/ 3 h 3314003"/>
              <a:gd name="connsiteX0" fmla="*/ 157879 w 1379031"/>
              <a:gd name="connsiteY0" fmla="*/ 3 h 3314003"/>
              <a:gd name="connsiteX1" fmla="*/ 1374798 w 1379031"/>
              <a:gd name="connsiteY1" fmla="*/ 0 h 3314003"/>
              <a:gd name="connsiteX2" fmla="*/ 1094242 w 1379031"/>
              <a:gd name="connsiteY2" fmla="*/ 3261671 h 3314003"/>
              <a:gd name="connsiteX3" fmla="*/ 1333141 w 1379031"/>
              <a:gd name="connsiteY3" fmla="*/ 3295649 h 3314003"/>
              <a:gd name="connsiteX4" fmla="*/ 139700 w 1379031"/>
              <a:gd name="connsiteY4" fmla="*/ 3314003 h 3314003"/>
              <a:gd name="connsiteX5" fmla="*/ 139700 w 1379031"/>
              <a:gd name="connsiteY5" fmla="*/ 2691535 h 3314003"/>
              <a:gd name="connsiteX6" fmla="*/ 0 w 1379031"/>
              <a:gd name="connsiteY6" fmla="*/ 2551835 h 3314003"/>
              <a:gd name="connsiteX7" fmla="*/ 139700 w 1379031"/>
              <a:gd name="connsiteY7" fmla="*/ 2424835 h 3314003"/>
              <a:gd name="connsiteX8" fmla="*/ 157879 w 1379031"/>
              <a:gd name="connsiteY8" fmla="*/ 3 h 3314003"/>
              <a:gd name="connsiteX0" fmla="*/ 157879 w 1379031"/>
              <a:gd name="connsiteY0" fmla="*/ 3 h 3314003"/>
              <a:gd name="connsiteX1" fmla="*/ 1374798 w 1379031"/>
              <a:gd name="connsiteY1" fmla="*/ 0 h 3314003"/>
              <a:gd name="connsiteX2" fmla="*/ 1094242 w 1379031"/>
              <a:gd name="connsiteY2" fmla="*/ 3261671 h 3314003"/>
              <a:gd name="connsiteX3" fmla="*/ 139700 w 1379031"/>
              <a:gd name="connsiteY3" fmla="*/ 3314003 h 3314003"/>
              <a:gd name="connsiteX4" fmla="*/ 139700 w 1379031"/>
              <a:gd name="connsiteY4" fmla="*/ 2691535 h 3314003"/>
              <a:gd name="connsiteX5" fmla="*/ 0 w 1379031"/>
              <a:gd name="connsiteY5" fmla="*/ 2551835 h 3314003"/>
              <a:gd name="connsiteX6" fmla="*/ 139700 w 1379031"/>
              <a:gd name="connsiteY6" fmla="*/ 2424835 h 3314003"/>
              <a:gd name="connsiteX7" fmla="*/ 157879 w 1379031"/>
              <a:gd name="connsiteY7" fmla="*/ 3 h 3314003"/>
              <a:gd name="connsiteX0" fmla="*/ 157879 w 1379031"/>
              <a:gd name="connsiteY0" fmla="*/ 3 h 3314003"/>
              <a:gd name="connsiteX1" fmla="*/ 1374798 w 1379031"/>
              <a:gd name="connsiteY1" fmla="*/ 0 h 3314003"/>
              <a:gd name="connsiteX2" fmla="*/ 1181521 w 1379031"/>
              <a:gd name="connsiteY2" fmla="*/ 3300884 h 3314003"/>
              <a:gd name="connsiteX3" fmla="*/ 139700 w 1379031"/>
              <a:gd name="connsiteY3" fmla="*/ 3314003 h 3314003"/>
              <a:gd name="connsiteX4" fmla="*/ 139700 w 1379031"/>
              <a:gd name="connsiteY4" fmla="*/ 2691535 h 3314003"/>
              <a:gd name="connsiteX5" fmla="*/ 0 w 1379031"/>
              <a:gd name="connsiteY5" fmla="*/ 2551835 h 3314003"/>
              <a:gd name="connsiteX6" fmla="*/ 139700 w 1379031"/>
              <a:gd name="connsiteY6" fmla="*/ 2424835 h 3314003"/>
              <a:gd name="connsiteX7" fmla="*/ 157879 w 1379031"/>
              <a:gd name="connsiteY7" fmla="*/ 3 h 3314003"/>
              <a:gd name="connsiteX0" fmla="*/ 157879 w 1181521"/>
              <a:gd name="connsiteY0" fmla="*/ 0 h 3314000"/>
              <a:gd name="connsiteX1" fmla="*/ 1164864 w 1181521"/>
              <a:gd name="connsiteY1" fmla="*/ 2 h 3314000"/>
              <a:gd name="connsiteX2" fmla="*/ 1181521 w 1181521"/>
              <a:gd name="connsiteY2" fmla="*/ 3300881 h 3314000"/>
              <a:gd name="connsiteX3" fmla="*/ 139700 w 1181521"/>
              <a:gd name="connsiteY3" fmla="*/ 3314000 h 3314000"/>
              <a:gd name="connsiteX4" fmla="*/ 139700 w 1181521"/>
              <a:gd name="connsiteY4" fmla="*/ 2691532 h 3314000"/>
              <a:gd name="connsiteX5" fmla="*/ 0 w 1181521"/>
              <a:gd name="connsiteY5" fmla="*/ 2551832 h 3314000"/>
              <a:gd name="connsiteX6" fmla="*/ 139700 w 1181521"/>
              <a:gd name="connsiteY6" fmla="*/ 2424832 h 3314000"/>
              <a:gd name="connsiteX7" fmla="*/ 157879 w 1181521"/>
              <a:gd name="connsiteY7" fmla="*/ 0 h 3314000"/>
              <a:gd name="connsiteX0" fmla="*/ 112880 w 1136522"/>
              <a:gd name="connsiteY0" fmla="*/ 0 h 3314000"/>
              <a:gd name="connsiteX1" fmla="*/ 1119865 w 1136522"/>
              <a:gd name="connsiteY1" fmla="*/ 2 h 3314000"/>
              <a:gd name="connsiteX2" fmla="*/ 1136522 w 1136522"/>
              <a:gd name="connsiteY2" fmla="*/ 3300881 h 3314000"/>
              <a:gd name="connsiteX3" fmla="*/ 94701 w 1136522"/>
              <a:gd name="connsiteY3" fmla="*/ 3314000 h 3314000"/>
              <a:gd name="connsiteX4" fmla="*/ 94701 w 1136522"/>
              <a:gd name="connsiteY4" fmla="*/ 2691532 h 3314000"/>
              <a:gd name="connsiteX5" fmla="*/ 0 w 1136522"/>
              <a:gd name="connsiteY5" fmla="*/ 2566453 h 3314000"/>
              <a:gd name="connsiteX6" fmla="*/ 94701 w 1136522"/>
              <a:gd name="connsiteY6" fmla="*/ 2424832 h 3314000"/>
              <a:gd name="connsiteX7" fmla="*/ 112880 w 1136522"/>
              <a:gd name="connsiteY7" fmla="*/ 0 h 3314000"/>
              <a:gd name="connsiteX0" fmla="*/ 90309 w 1136522"/>
              <a:gd name="connsiteY0" fmla="*/ 3962 h 3313998"/>
              <a:gd name="connsiteX1" fmla="*/ 1119865 w 1136522"/>
              <a:gd name="connsiteY1" fmla="*/ 0 h 3313998"/>
              <a:gd name="connsiteX2" fmla="*/ 1136522 w 1136522"/>
              <a:gd name="connsiteY2" fmla="*/ 3300879 h 3313998"/>
              <a:gd name="connsiteX3" fmla="*/ 94701 w 1136522"/>
              <a:gd name="connsiteY3" fmla="*/ 3313998 h 3313998"/>
              <a:gd name="connsiteX4" fmla="*/ 94701 w 1136522"/>
              <a:gd name="connsiteY4" fmla="*/ 2691530 h 3313998"/>
              <a:gd name="connsiteX5" fmla="*/ 0 w 1136522"/>
              <a:gd name="connsiteY5" fmla="*/ 2566451 h 3313998"/>
              <a:gd name="connsiteX6" fmla="*/ 94701 w 1136522"/>
              <a:gd name="connsiteY6" fmla="*/ 2424830 h 3313998"/>
              <a:gd name="connsiteX7" fmla="*/ 90309 w 1136522"/>
              <a:gd name="connsiteY7" fmla="*/ 3962 h 331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522" h="3313998">
                <a:moveTo>
                  <a:pt x="90309" y="3962"/>
                </a:moveTo>
                <a:lnTo>
                  <a:pt x="1119865" y="0"/>
                </a:lnTo>
                <a:cubicBezTo>
                  <a:pt x="1124098" y="722218"/>
                  <a:pt x="1132289" y="2578661"/>
                  <a:pt x="1136522" y="3300879"/>
                </a:cubicBezTo>
                <a:lnTo>
                  <a:pt x="94701" y="3313998"/>
                </a:lnTo>
                <a:lnTo>
                  <a:pt x="94701" y="2691530"/>
                </a:lnTo>
                <a:lnTo>
                  <a:pt x="0" y="2566451"/>
                </a:lnTo>
                <a:lnTo>
                  <a:pt x="94701" y="2424830"/>
                </a:lnTo>
                <a:cubicBezTo>
                  <a:pt x="97731" y="1796956"/>
                  <a:pt x="87279" y="631836"/>
                  <a:pt x="90309" y="396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lIns="91440" tIns="91440" rIns="182880" bIns="91440" rtlCol="0" anchor="t" anchorCtr="0">
            <a:spAutoFit/>
          </a:bodyPr>
          <a:lstStyle/>
          <a:p>
            <a:r>
              <a:rPr lang="en-US" b="1" cap="all">
                <a:solidFill>
                  <a:schemeClr val="tx2"/>
                </a:solidFill>
              </a:rPr>
              <a:t>Journal actual/expected ratio</a:t>
            </a:r>
            <a:br>
              <a:rPr lang="en-US" b="1" cap="all">
                <a:solidFill>
                  <a:schemeClr val="tx2"/>
                </a:solidFill>
              </a:rPr>
            </a:br>
            <a:r>
              <a:rPr lang="en-US">
                <a:solidFill>
                  <a:srgbClr val="FFFFFF"/>
                </a:solidFill>
              </a:rPr>
              <a:t>Fuster gets cited 48% above average for the journals he publishes in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6" grpId="0" animBg="1"/>
      <p:bldP spid="15" grpId="0" animBg="1"/>
      <p:bldP spid="1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 dirty="0" smtClean="0"/>
              <a:t>CITATION METRICS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44F5FE-596F-4A97-A340-5E649A4E2331}" type="slidenum">
              <a:rPr lang="en-GB" smtClean="0"/>
              <a:pPr/>
              <a:t>29</a:t>
            </a:fld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990600" y="1524000"/>
            <a:ext cx="3473450" cy="3464232"/>
            <a:chOff x="990600" y="1793568"/>
            <a:chExt cx="3473450" cy="3464232"/>
          </a:xfrm>
        </p:grpSpPr>
        <p:grpSp>
          <p:nvGrpSpPr>
            <p:cNvPr id="20" name="Group 19"/>
            <p:cNvGrpSpPr/>
            <p:nvPr/>
          </p:nvGrpSpPr>
          <p:grpSpPr>
            <a:xfrm>
              <a:off x="990600" y="1793568"/>
              <a:ext cx="3473450" cy="3464232"/>
              <a:chOff x="990600" y="1793569"/>
              <a:chExt cx="3473450" cy="2787650"/>
            </a:xfrm>
          </p:grpSpPr>
          <p:sp>
            <p:nvSpPr>
              <p:cNvPr id="29" name="Puzzle3"/>
              <p:cNvSpPr>
                <a:spLocks noEditPoints="1" noChangeArrowheads="1"/>
              </p:cNvSpPr>
              <p:nvPr/>
            </p:nvSpPr>
            <p:spPr bwMode="auto">
              <a:xfrm>
                <a:off x="2681976" y="1793569"/>
                <a:ext cx="1365358" cy="148139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28575" cap="rnd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Puzzle2"/>
              <p:cNvSpPr>
                <a:spLocks noEditPoints="1" noChangeArrowheads="1"/>
              </p:cNvSpPr>
              <p:nvPr/>
            </p:nvSpPr>
            <p:spPr bwMode="auto">
              <a:xfrm>
                <a:off x="2284871" y="2872817"/>
                <a:ext cx="2179179" cy="134930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AB400"/>
              </a:solidFill>
              <a:ln w="28575" cap="rnd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Puzzle4"/>
              <p:cNvSpPr>
                <a:spLocks noEditPoints="1" noChangeArrowheads="1"/>
              </p:cNvSpPr>
              <p:nvPr/>
            </p:nvSpPr>
            <p:spPr bwMode="auto">
              <a:xfrm>
                <a:off x="1441634" y="2856183"/>
                <a:ext cx="1313881" cy="17250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 w="28575" cap="rnd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Puzzle1"/>
              <p:cNvSpPr>
                <a:spLocks noEditPoints="1" noChangeArrowheads="1"/>
              </p:cNvSpPr>
              <p:nvPr/>
            </p:nvSpPr>
            <p:spPr bwMode="auto">
              <a:xfrm>
                <a:off x="990600" y="2241706"/>
                <a:ext cx="2206143" cy="10283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chemeClr val="tx2"/>
              </a:solidFill>
              <a:ln w="28575" cap="rnd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TextBox 10"/>
            <p:cNvSpPr txBox="1">
              <a:spLocks noChangeArrowheads="1"/>
            </p:cNvSpPr>
            <p:nvPr/>
          </p:nvSpPr>
          <p:spPr bwMode="auto">
            <a:xfrm>
              <a:off x="2539813" y="2446401"/>
              <a:ext cx="165040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Citation Metrics</a:t>
              </a:r>
            </a:p>
          </p:txBody>
        </p:sp>
        <p:sp>
          <p:nvSpPr>
            <p:cNvPr id="34" name="TextBox 15"/>
            <p:cNvSpPr txBox="1">
              <a:spLocks noChangeArrowheads="1"/>
            </p:cNvSpPr>
            <p:nvPr/>
          </p:nvSpPr>
          <p:spPr bwMode="auto">
            <a:xfrm>
              <a:off x="1209365" y="2814360"/>
              <a:ext cx="17873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Funding data</a:t>
              </a:r>
            </a:p>
          </p:txBody>
        </p:sp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1243392" y="4432089"/>
              <a:ext cx="178732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Peer review</a:t>
              </a:r>
            </a:p>
          </p:txBody>
        </p:sp>
        <p:sp>
          <p:nvSpPr>
            <p:cNvPr id="36" name="TextBox 15"/>
            <p:cNvSpPr txBox="1">
              <a:spLocks noChangeArrowheads="1"/>
            </p:cNvSpPr>
            <p:nvPr/>
          </p:nvSpPr>
          <p:spPr bwMode="auto">
            <a:xfrm>
              <a:off x="2473538" y="3743322"/>
              <a:ext cx="17873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Awards/Honors</a:t>
              </a: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4851400" y="1669752"/>
            <a:ext cx="34544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Citation metrics are one piece of the research performance puzzle.  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They complement other types of assessment.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04901" y="3362018"/>
            <a:ext cx="7086600" cy="24291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262063" y="3504259"/>
          <a:ext cx="6781800" cy="2133600"/>
        </p:xfrm>
        <a:graphic>
          <a:graphicData uri="http://schemas.openxmlformats.org/drawingml/2006/table">
            <a:tbl>
              <a:tblPr firstRow="1" bandRow="1"/>
              <a:tblGrid>
                <a:gridCol w="5443537"/>
                <a:gridCol w="1338263"/>
              </a:tblGrid>
              <a:tr h="253006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cap="all" dirty="0" smtClean="0"/>
                        <a:t>What</a:t>
                      </a:r>
                      <a:r>
                        <a:rPr lang="en-US" sz="1400" cap="all" baseline="0" dirty="0" smtClean="0"/>
                        <a:t> do we report?</a:t>
                      </a:r>
                      <a:endParaRPr lang="en-US" sz="1400" cap="all" dirty="0"/>
                    </a:p>
                  </a:txBody>
                  <a:tcPr>
                    <a:lnL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00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Counts</a:t>
                      </a:r>
                      <a:r>
                        <a:rPr lang="en-US" sz="1400" baseline="0" dirty="0" smtClean="0"/>
                        <a:t> of, outputs, activities, funds, and items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KPIs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Efficiency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Productivity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Operational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Financial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300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Citation metrics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300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Time trends and changes</a:t>
                      </a:r>
                    </a:p>
                  </a:txBody>
                  <a:tcPr>
                    <a:lnL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300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Relationships by</a:t>
                      </a:r>
                      <a:r>
                        <a:rPr lang="en-US" sz="1400" baseline="0" dirty="0" smtClean="0"/>
                        <a:t> citation or co authorship</a:t>
                      </a:r>
                      <a:endParaRPr lang="en-US" sz="1400" dirty="0" smtClean="0"/>
                    </a:p>
                  </a:txBody>
                  <a:tcPr>
                    <a:lnL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300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Relative measures and Benchmarks</a:t>
                      </a:r>
                    </a:p>
                  </a:txBody>
                  <a:tcPr>
                    <a:lnL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Peer</a:t>
                      </a:r>
                      <a:r>
                        <a:rPr lang="en-US" sz="1400" baseline="0" dirty="0" smtClean="0"/>
                        <a:t> Review</a:t>
                      </a:r>
                      <a:endParaRPr lang="en-US" sz="1400" dirty="0" smtClean="0"/>
                    </a:p>
                  </a:txBody>
                  <a:tcPr>
                    <a:lnL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8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1104901" y="1308100"/>
            <a:ext cx="70866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262063" y="1455456"/>
          <a:ext cx="6781800" cy="1524000"/>
        </p:xfrm>
        <a:graphic>
          <a:graphicData uri="http://schemas.openxmlformats.org/drawingml/2006/table">
            <a:tbl>
              <a:tblPr firstRow="1" bandRow="1"/>
              <a:tblGrid>
                <a:gridCol w="5410200"/>
                <a:gridCol w="1371600"/>
              </a:tblGrid>
              <a:tr h="195103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all" dirty="0" smtClean="0"/>
                        <a:t>What do we evaluate?</a:t>
                      </a:r>
                      <a:endParaRPr lang="en-US" sz="1400" cap="all" dirty="0"/>
                    </a:p>
                  </a:txBody>
                  <a:tcPr>
                    <a:lnL w="9525" cap="flat" cmpd="sng" algn="ctr">
                      <a:solidFill>
                        <a:srgbClr val="56565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56565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56565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56565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56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36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Region</a:t>
                      </a:r>
                      <a:r>
                        <a:rPr lang="en-US" sz="1400" dirty="0" smtClean="0"/>
                        <a:t>: Country, Territory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srgbClr val="56565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565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56565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4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Reputation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Rankings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Stars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Success</a:t>
                      </a:r>
                      <a:r>
                        <a:rPr lang="en-US" sz="1400" i="1" baseline="0" dirty="0" smtClean="0"/>
                        <a:t> Stories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565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56565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56565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1194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Organization Level</a:t>
                      </a:r>
                      <a:r>
                        <a:rPr lang="en-US" sz="1400" dirty="0" smtClean="0"/>
                        <a:t>: University, Institute, Corporation, Funder 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srgbClr val="56565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565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56565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510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Person Level</a:t>
                      </a:r>
                      <a:r>
                        <a:rPr lang="en-US" sz="1400" dirty="0" smtClean="0"/>
                        <a:t>: Researcher, Team, Research Project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srgbClr val="56565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565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56565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62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Item level: </a:t>
                      </a:r>
                      <a:r>
                        <a:rPr lang="en-US" sz="1400" dirty="0" smtClean="0"/>
                        <a:t>grant, paper, patent, award, activity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srgbClr val="56565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565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56565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 dirty="0" smtClean="0"/>
              <a:t/>
            </a:r>
            <a:br>
              <a:rPr lang="en-US" sz="2800" cap="all" dirty="0" smtClean="0"/>
            </a:br>
            <a:r>
              <a:rPr lang="en-US" sz="2800" cap="all" dirty="0" smtClean="0"/>
              <a:t>Nobel Prize Predictions</a:t>
            </a:r>
            <a:endParaRPr lang="en-US" sz="2800" cap="all" dirty="0"/>
          </a:p>
        </p:txBody>
      </p:sp>
      <p:sp>
        <p:nvSpPr>
          <p:cNvPr id="8" name="Rectangle 7"/>
          <p:cNvSpPr/>
          <p:nvPr/>
        </p:nvSpPr>
        <p:spPr>
          <a:xfrm>
            <a:off x="4800600" y="1600200"/>
            <a:ext cx="3505200" cy="2980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0312" indent="-237744" eaLnBrk="0" hangingPunct="0">
              <a:spcBef>
                <a:spcPts val="800"/>
              </a:spcBef>
              <a:spcAft>
                <a:spcPts val="600"/>
              </a:spcAft>
              <a:buClr>
                <a:srgbClr val="FF8000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4B4B4B"/>
                </a:solidFill>
              </a:rPr>
              <a:t>In 1965, Drs. Eugene Garfield and Irving Sher published a paper showing that Nobel Prize winners published five times more papers and were cited 50 time more than the average researcher.</a:t>
            </a:r>
          </a:p>
          <a:p>
            <a:pPr marL="210312" indent="-237744" eaLnBrk="0" hangingPunct="0">
              <a:spcBef>
                <a:spcPts val="800"/>
              </a:spcBef>
              <a:spcAft>
                <a:spcPts val="6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600" dirty="0" smtClean="0">
                <a:solidFill>
                  <a:srgbClr val="4B4B4B"/>
                </a:solidFill>
              </a:rPr>
              <a:t>Since 1989, the Science business of Thomson Reuters has correctly predicted at least one Nobel Laureate each year (except for 1993 and 1996).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0" y="1600200"/>
            <a:ext cx="350520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800"/>
              </a:spcBef>
              <a:spcAft>
                <a:spcPts val="600"/>
              </a:spcAft>
              <a:buClr>
                <a:srgbClr val="FF8000"/>
              </a:buClr>
            </a:pPr>
            <a:r>
              <a:rPr lang="en-US" sz="1600" b="1" cap="all" dirty="0" smtClean="0">
                <a:solidFill>
                  <a:srgbClr val="4B4B4B"/>
                </a:solidFill>
              </a:rPr>
              <a:t>What does this mean, and</a:t>
            </a:r>
            <a:br>
              <a:rPr lang="en-US" sz="1600" b="1" cap="all" dirty="0" smtClean="0">
                <a:solidFill>
                  <a:srgbClr val="4B4B4B"/>
                </a:solidFill>
              </a:rPr>
            </a:br>
            <a:r>
              <a:rPr lang="en-US" sz="1600" b="1" cap="all" dirty="0" smtClean="0">
                <a:solidFill>
                  <a:srgbClr val="4B4B4B"/>
                </a:solidFill>
              </a:rPr>
              <a:t>how is it done?</a:t>
            </a:r>
          </a:p>
          <a:p>
            <a:pPr marL="210312" indent="-237744" eaLnBrk="0" hangingPunct="0">
              <a:spcBef>
                <a:spcPts val="800"/>
              </a:spcBef>
              <a:spcAft>
                <a:spcPts val="600"/>
              </a:spcAft>
              <a:buClr>
                <a:srgbClr val="FF8000"/>
              </a:buClr>
              <a:buFont typeface="Arial"/>
              <a:buChar char="•"/>
            </a:pPr>
            <a:r>
              <a:rPr lang="en-US" sz="1600" b="1" dirty="0" smtClean="0">
                <a:solidFill>
                  <a:srgbClr val="FF8000"/>
                </a:solidFill>
              </a:rPr>
              <a:t>Primary source material </a:t>
            </a:r>
            <a:r>
              <a:rPr lang="en-US" sz="1600" dirty="0" smtClean="0">
                <a:solidFill>
                  <a:srgbClr val="4B4B4B"/>
                </a:solidFill>
              </a:rPr>
              <a:t>is the Web of Science – coverage of 20,000 of the most high impact journals and conference proceedings worldwide</a:t>
            </a:r>
          </a:p>
          <a:p>
            <a:pPr marL="210312" indent="-237744" eaLnBrk="0" hangingPunct="0">
              <a:spcBef>
                <a:spcPts val="800"/>
              </a:spcBef>
              <a:spcAft>
                <a:spcPts val="6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600" b="1" dirty="0" smtClean="0">
                <a:solidFill>
                  <a:srgbClr val="FF8000"/>
                </a:solidFill>
              </a:rPr>
              <a:t>Methodology </a:t>
            </a:r>
            <a:r>
              <a:rPr lang="en-US" sz="1600" dirty="0" smtClean="0">
                <a:solidFill>
                  <a:srgbClr val="4B4B4B"/>
                </a:solidFill>
              </a:rPr>
              <a:t>selects the top 0.1% of papers in each scientific field – narrowing scope to topics and fields of interest</a:t>
            </a:r>
          </a:p>
          <a:p>
            <a:pPr marL="210312" indent="-237744" eaLnBrk="0" hangingPunct="0">
              <a:spcBef>
                <a:spcPts val="800"/>
              </a:spcBef>
              <a:spcAft>
                <a:spcPts val="6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600" b="1" dirty="0" smtClean="0">
                <a:solidFill>
                  <a:srgbClr val="FF8000"/>
                </a:solidFill>
              </a:rPr>
              <a:t>Citation analysis!</a:t>
            </a:r>
          </a:p>
        </p:txBody>
      </p:sp>
      <p:pic>
        <p:nvPicPr>
          <p:cNvPr id="5" name="Picture 4" descr="nobelpredict-proce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718150"/>
            <a:ext cx="3733800" cy="338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7525 0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7525 0 " pathEditMode="relative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pPr eaLnBrk="1" hangingPunct="1"/>
            <a:r>
              <a:rPr lang="en-GB" sz="2400" cap="all" dirty="0" smtClean="0"/>
              <a:t>Global Institutional Profiles Project </a:t>
            </a:r>
            <a:br>
              <a:rPr lang="en-GB" sz="2400" cap="all" dirty="0" smtClean="0"/>
            </a:br>
            <a:r>
              <a:rPr lang="en-GB" sz="2400" b="1" cap="all" dirty="0" smtClean="0"/>
              <a:t>Academic Reputation Survey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17575" y="1661805"/>
            <a:ext cx="7369175" cy="1246495"/>
          </a:xfrm>
        </p:spPr>
        <p:txBody>
          <a:bodyPr>
            <a:spAutoFit/>
          </a:bodyPr>
          <a:lstStyle/>
          <a:p>
            <a:pPr eaLnBrk="1" hangingPunct="1"/>
            <a:r>
              <a:rPr lang="en-GB" sz="1800" dirty="0" smtClean="0"/>
              <a:t>Asked academics around the world to give feedback on the reputation of academic institutions, with a clear distinction between the reputation for </a:t>
            </a:r>
            <a:r>
              <a:rPr lang="en-GB" sz="1800" i="1" dirty="0" smtClean="0"/>
              <a:t>Research</a:t>
            </a:r>
            <a:r>
              <a:rPr lang="en-GB" sz="1800" dirty="0" smtClean="0"/>
              <a:t> and </a:t>
            </a:r>
            <a:r>
              <a:rPr lang="en-GB" sz="1800" i="1" dirty="0" smtClean="0"/>
              <a:t>Teaching</a:t>
            </a:r>
          </a:p>
          <a:p>
            <a:pPr eaLnBrk="1" hangingPunct="1"/>
            <a:r>
              <a:rPr lang="en-GB" sz="1800" dirty="0" smtClean="0"/>
              <a:t>First run of the survey completed in May 2010</a:t>
            </a:r>
          </a:p>
        </p:txBody>
      </p:sp>
      <p:pic>
        <p:nvPicPr>
          <p:cNvPr id="6" name="Picture 30" descr="map_dec201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05200" y="3276600"/>
            <a:ext cx="5014706" cy="23392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4400" y="3406014"/>
            <a:ext cx="2895600" cy="223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182880" bIns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tabLst>
                <a:tab pos="2057400" algn="l"/>
              </a:tabLst>
              <a:defRPr/>
            </a:pPr>
            <a:r>
              <a:rPr lang="en-GB" sz="1400" b="1" kern="0" dirty="0">
                <a:latin typeface="+mn-lt"/>
              </a:rPr>
              <a:t>Mixed function of respondents</a:t>
            </a:r>
          </a:p>
          <a:p>
            <a:pPr marL="0" lvl="1" eaLnBrk="0" hangingPunc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/>
              <a:buChar char="•"/>
              <a:tabLst>
                <a:tab pos="2057400" algn="l"/>
              </a:tabLst>
              <a:defRPr/>
            </a:pPr>
            <a:r>
              <a:rPr lang="en-GB" sz="1400" kern="0" dirty="0">
                <a:latin typeface="+mn-lt"/>
              </a:rPr>
              <a:t> Academic Staff	69% </a:t>
            </a:r>
          </a:p>
          <a:p>
            <a:pPr marL="0" lvl="1" eaLnBrk="0" hangingPunc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/>
              <a:buChar char="•"/>
              <a:tabLst>
                <a:tab pos="2057400" algn="l"/>
              </a:tabLst>
              <a:defRPr/>
            </a:pPr>
            <a:r>
              <a:rPr lang="en-GB" sz="1400" kern="0" dirty="0">
                <a:latin typeface="+mn-lt"/>
              </a:rPr>
              <a:t> Research staff	15% </a:t>
            </a:r>
          </a:p>
          <a:p>
            <a:pPr marL="0" lvl="1" eaLnBrk="0" hangingPunc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/>
              <a:buChar char="•"/>
              <a:tabLst>
                <a:tab pos="2057400" algn="l"/>
              </a:tabLst>
              <a:defRPr/>
            </a:pPr>
            <a:r>
              <a:rPr lang="en-GB" sz="1400" kern="0" dirty="0">
                <a:latin typeface="+mn-lt"/>
              </a:rPr>
              <a:t> Institutional	7%</a:t>
            </a:r>
            <a:br>
              <a:rPr lang="en-GB" sz="1400" kern="0" dirty="0">
                <a:latin typeface="+mn-lt"/>
              </a:rPr>
            </a:br>
            <a:r>
              <a:rPr lang="en-GB" sz="1400" kern="0" dirty="0">
                <a:latin typeface="+mn-lt"/>
              </a:rPr>
              <a:t>  leadership </a:t>
            </a:r>
          </a:p>
          <a:p>
            <a:pPr marL="0" lvl="1" eaLnBrk="0" hangingPunc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/>
              <a:buChar char="•"/>
              <a:tabLst>
                <a:tab pos="2057400" algn="l"/>
              </a:tabLst>
              <a:defRPr/>
            </a:pPr>
            <a:r>
              <a:rPr lang="en-GB" sz="1400" kern="0" dirty="0">
                <a:latin typeface="+mn-lt"/>
              </a:rPr>
              <a:t> Graduate/post	6%</a:t>
            </a:r>
            <a:br>
              <a:rPr lang="en-GB" sz="1400" kern="0" dirty="0">
                <a:latin typeface="+mn-lt"/>
              </a:rPr>
            </a:br>
            <a:r>
              <a:rPr lang="en-GB" sz="1400" kern="0" dirty="0">
                <a:latin typeface="+mn-lt"/>
              </a:rPr>
              <a:t>  grad students </a:t>
            </a:r>
            <a:endParaRPr lang="en-US" sz="1400" kern="0" dirty="0">
              <a:latin typeface="+mn-lt"/>
            </a:endParaRPr>
          </a:p>
          <a:p>
            <a:pPr eaLnBrk="0" hangingPunc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tabLst>
                <a:tab pos="2057400" algn="l"/>
              </a:tabLst>
              <a:defRPr/>
            </a:pPr>
            <a:endParaRPr lang="en-GB" sz="1400" kern="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 dirty="0" smtClean="0"/>
              <a:t>Example Institutional</a:t>
            </a:r>
            <a:br>
              <a:rPr lang="en-US" sz="2800" cap="all" dirty="0" smtClean="0"/>
            </a:br>
            <a:r>
              <a:rPr lang="en-US" sz="2800" cap="all" dirty="0" smtClean="0"/>
              <a:t>Profile and Trends</a:t>
            </a:r>
            <a:endParaRPr lang="en-US" sz="2800" cap="al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630" r="4630"/>
          <a:stretch>
            <a:fillRect/>
          </a:stretch>
        </p:blipFill>
        <p:spPr bwMode="auto">
          <a:xfrm>
            <a:off x="914400" y="1751239"/>
            <a:ext cx="3733800" cy="3049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-964"/>
          <a:stretch>
            <a:fillRect/>
          </a:stretch>
        </p:blipFill>
        <p:spPr bwMode="auto">
          <a:xfrm>
            <a:off x="2209800" y="2590800"/>
            <a:ext cx="4724400" cy="2658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5" cstate="print"/>
          <a:srcRect r="-993"/>
          <a:stretch>
            <a:fillRect/>
          </a:stretch>
        </p:blipFill>
        <p:spPr bwMode="auto">
          <a:xfrm>
            <a:off x="3403600" y="3429000"/>
            <a:ext cx="4864100" cy="2752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orange_kines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91567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0900" y="1538288"/>
            <a:ext cx="76835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3800" b="1" kern="0" cap="all">
                <a:solidFill>
                  <a:schemeClr val="bg1"/>
                </a:solidFill>
                <a:latin typeface="+mj-lt"/>
                <a:cs typeface="ＭＳ Ｐゴシック" charset="-128"/>
              </a:rPr>
              <a:t>THE STRATA OF SCIENCE</a:t>
            </a:r>
          </a:p>
          <a:p>
            <a:pPr lvl="0">
              <a:lnSpc>
                <a:spcPct val="90000"/>
              </a:lnSpc>
              <a:defRPr/>
            </a:pPr>
            <a:r>
              <a:rPr lang="en-US" sz="4000" cap="all" dirty="0" smtClean="0">
                <a:solidFill>
                  <a:schemeClr val="bg1"/>
                </a:solidFill>
              </a:rPr>
              <a:t>THE BUSINESS OF SCIENCE</a:t>
            </a:r>
            <a:endParaRPr kumimoji="0" lang="en-US" sz="3800" b="0" i="0" u="none" strike="noStrike" kern="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F1D0-5E8B-45BF-8ABD-91433382DC09}" type="slidenum">
              <a:rPr lang="en-US">
                <a:solidFill>
                  <a:srgbClr val="E83D23"/>
                </a:solidFill>
              </a:rPr>
              <a:pPr/>
              <a:t>32</a:t>
            </a:fld>
            <a:endParaRPr lang="en-US">
              <a:solidFill>
                <a:srgbClr val="E83D23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 dirty="0" smtClean="0"/>
              <a:t>The Business of Science</a:t>
            </a:r>
            <a:endParaRPr lang="en-US" sz="2800" cap="all" dirty="0"/>
          </a:p>
        </p:txBody>
      </p:sp>
      <p:sp>
        <p:nvSpPr>
          <p:cNvPr id="12" name="Rectangle 11"/>
          <p:cNvSpPr/>
          <p:nvPr/>
        </p:nvSpPr>
        <p:spPr>
          <a:xfrm>
            <a:off x="4800599" y="1600200"/>
            <a:ext cx="3657601" cy="4467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>SCIENCE DRIVERS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Increased collaboration between academia, government and industry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Academic research facilities seeking business oriented efficiencies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12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Increasing growth in Asia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>Advances in Science and Technology</a:t>
            </a:r>
          </a:p>
          <a:p>
            <a:pPr marL="118872" lvl="0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First commercial Flash drives – 2000</a:t>
            </a:r>
          </a:p>
          <a:p>
            <a:pPr marL="118872" lvl="0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Wikipedia - 2001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First self-contained artificial heart - 2001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Mars Exploration Rovers - 2004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12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Autonomous automobiles - 2005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>Advances in information processing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Pervasive search technologies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Semantic technologies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Web 2.0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Broadband proliferation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“The Cloud”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52500" y="1701800"/>
            <a:ext cx="3581400" cy="4292600"/>
            <a:chOff x="952500" y="1701800"/>
            <a:chExt cx="3581400" cy="4292600"/>
          </a:xfrm>
        </p:grpSpPr>
        <p:pic>
          <p:nvPicPr>
            <p:cNvPr id="9" name="Picture 8" descr="GeoStrata1.png"/>
            <p:cNvPicPr>
              <a:picLocks noChangeAspect="1"/>
            </p:cNvPicPr>
            <p:nvPr/>
          </p:nvPicPr>
          <p:blipFill>
            <a:blip r:embed="rId3" cstate="print"/>
            <a:srcRect l="-10827" t="-6599" r="-9686" b="-4927"/>
            <a:stretch>
              <a:fillRect/>
            </a:stretch>
          </p:blipFill>
          <p:spPr>
            <a:xfrm>
              <a:off x="952500" y="1701800"/>
              <a:ext cx="3581400" cy="4292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Rectangle 5"/>
            <p:cNvSpPr/>
            <p:nvPr/>
          </p:nvSpPr>
          <p:spPr>
            <a:xfrm>
              <a:off x="1655262" y="5080000"/>
              <a:ext cx="1824537" cy="338554"/>
            </a:xfrm>
            <a:prstGeom prst="rect">
              <a:avLst/>
            </a:prstGeom>
            <a:noFill/>
            <a:scene3d>
              <a:camera prst="perspectiveHeroicExtremeLeftFacing" fov="0">
                <a:rot lat="600000" lon="1800000" rev="20700000"/>
              </a:camera>
              <a:lightRig rig="threePt" dir="t"/>
            </a:scene3d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6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1950s and 60s</a:t>
              </a:r>
              <a:endParaRPr lang="en-US" sz="16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79062" y="4699000"/>
              <a:ext cx="1824538" cy="338554"/>
            </a:xfrm>
            <a:prstGeom prst="rect">
              <a:avLst/>
            </a:prstGeom>
            <a:noFill/>
            <a:scene3d>
              <a:camera prst="perspectiveHeroicExtremeLeftFacing" fov="0">
                <a:rot lat="600000" lon="1800000" rev="20700000"/>
              </a:camera>
              <a:lightRig rig="threePt" dir="t"/>
            </a:scene3d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6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1970s and 80s</a:t>
              </a:r>
              <a:endParaRPr lang="en-US" sz="16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3862" y="4089400"/>
              <a:ext cx="849913" cy="338554"/>
            </a:xfrm>
            <a:prstGeom prst="rect">
              <a:avLst/>
            </a:prstGeom>
            <a:noFill/>
            <a:scene3d>
              <a:camera prst="perspectiveHeroicExtremeLeftFacing" fov="0">
                <a:rot lat="600000" lon="1800000" rev="20700000"/>
              </a:camera>
              <a:lightRig rig="threePt" dir="t"/>
            </a:scene3d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6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1990s</a:t>
              </a:r>
              <a:endParaRPr lang="en-US" sz="16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5262" y="3327400"/>
              <a:ext cx="1292341" cy="584775"/>
            </a:xfrm>
            <a:prstGeom prst="rect">
              <a:avLst/>
            </a:prstGeom>
            <a:noFill/>
            <a:scene3d>
              <a:camera prst="perspectiveHeroicExtremeLeftFacing" fov="0">
                <a:rot lat="600000" lon="1800000" rev="20700000"/>
              </a:camera>
              <a:lightRig rig="threePt" dir="t"/>
            </a:scene3d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2000 and </a:t>
              </a:r>
            </a:p>
            <a:p>
              <a:pPr algn="ctr"/>
              <a:r>
                <a:rPr lang="en-US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Beyond</a:t>
              </a:r>
              <a:endParaRPr lang="en-US" sz="16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917575" y="1676400"/>
            <a:ext cx="7369175" cy="78968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Rounded Rectangle 35"/>
          <p:cNvSpPr/>
          <p:nvPr/>
        </p:nvSpPr>
        <p:spPr>
          <a:xfrm>
            <a:off x="917575" y="2497168"/>
            <a:ext cx="7369175" cy="789682"/>
          </a:xfrm>
          <a:prstGeom prst="rect">
            <a:avLst/>
          </a:prstGeom>
          <a:solidFill>
            <a:srgbClr val="FAB4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74207"/>
              <a:satOff val="-3129"/>
              <a:lumOff val="18371"/>
              <a:alphaOff val="0"/>
            </a:schemeClr>
          </a:fillRef>
          <a:effectRef idx="0">
            <a:schemeClr val="accent2">
              <a:shade val="50000"/>
              <a:hueOff val="74207"/>
              <a:satOff val="-3129"/>
              <a:lumOff val="18371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ounded Rectangle 33"/>
          <p:cNvSpPr/>
          <p:nvPr/>
        </p:nvSpPr>
        <p:spPr>
          <a:xfrm>
            <a:off x="927101" y="3315018"/>
            <a:ext cx="7359650" cy="7896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148414"/>
              <a:satOff val="-6258"/>
              <a:lumOff val="36742"/>
              <a:alphaOff val="0"/>
            </a:schemeClr>
          </a:fillRef>
          <a:effectRef idx="0">
            <a:schemeClr val="accent2">
              <a:shade val="50000"/>
              <a:hueOff val="148414"/>
              <a:satOff val="-6258"/>
              <a:lumOff val="36742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Rounded Rectangle 31"/>
          <p:cNvSpPr/>
          <p:nvPr/>
        </p:nvSpPr>
        <p:spPr>
          <a:xfrm>
            <a:off x="927101" y="4132868"/>
            <a:ext cx="7359649" cy="7896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148414"/>
              <a:satOff val="-6258"/>
              <a:lumOff val="36742"/>
              <a:alphaOff val="0"/>
            </a:schemeClr>
          </a:fillRef>
          <a:effectRef idx="0">
            <a:schemeClr val="accent2">
              <a:shade val="50000"/>
              <a:hueOff val="148414"/>
              <a:satOff val="-6258"/>
              <a:lumOff val="36742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Rounded Rectangle 29"/>
          <p:cNvSpPr/>
          <p:nvPr/>
        </p:nvSpPr>
        <p:spPr>
          <a:xfrm>
            <a:off x="917575" y="4950718"/>
            <a:ext cx="7369175" cy="789682"/>
          </a:xfrm>
          <a:prstGeom prst="rect">
            <a:avLst/>
          </a:prstGeom>
          <a:solidFill>
            <a:srgbClr val="FAB4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74207"/>
              <a:satOff val="-3129"/>
              <a:lumOff val="18371"/>
              <a:alphaOff val="0"/>
            </a:schemeClr>
          </a:fillRef>
          <a:effectRef idx="0">
            <a:schemeClr val="accent2">
              <a:shade val="50000"/>
              <a:hueOff val="74207"/>
              <a:satOff val="-3129"/>
              <a:lumOff val="18371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Rectangle 41"/>
          <p:cNvSpPr/>
          <p:nvPr/>
        </p:nvSpPr>
        <p:spPr>
          <a:xfrm>
            <a:off x="838200" y="1676400"/>
            <a:ext cx="1104900" cy="416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4"/>
          <p:cNvSpPr/>
          <p:nvPr/>
        </p:nvSpPr>
        <p:spPr>
          <a:xfrm>
            <a:off x="2108200" y="1851950"/>
            <a:ext cx="6178550" cy="4385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91440" rIns="0" bIns="91440" numCol="1" spcCol="1270" anchor="ctr" anchorCtr="0">
            <a:spAutoFit/>
          </a:bodyPr>
          <a:lstStyle/>
          <a:p>
            <a:pPr lvl="0" algn="l" defTabSz="10223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kern="1200" dirty="0" smtClean="0"/>
              <a:t>Funding Pressures</a:t>
            </a:r>
            <a:endParaRPr lang="en-US" kern="1200" dirty="0"/>
          </a:p>
        </p:txBody>
      </p:sp>
      <p:sp>
        <p:nvSpPr>
          <p:cNvPr id="37" name="Rounded Rectangle 7"/>
          <p:cNvSpPr/>
          <p:nvPr/>
        </p:nvSpPr>
        <p:spPr>
          <a:xfrm>
            <a:off x="2108200" y="2672718"/>
            <a:ext cx="6178550" cy="4385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91440" rIns="0" bIns="91440" numCol="1" spcCol="1270" anchor="ctr" anchorCtr="0">
            <a:spAutoFit/>
          </a:bodyPr>
          <a:lstStyle/>
          <a:p>
            <a:pPr lvl="0" algn="l" defTabSz="10223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kern="1200" dirty="0" smtClean="0"/>
              <a:t>Efforts at Objective Approaches to Promotion and Tenure</a:t>
            </a:r>
            <a:endParaRPr lang="en-US" kern="1200" dirty="0"/>
          </a:p>
        </p:txBody>
      </p:sp>
      <p:sp>
        <p:nvSpPr>
          <p:cNvPr id="35" name="Rounded Rectangle 10"/>
          <p:cNvSpPr/>
          <p:nvPr/>
        </p:nvSpPr>
        <p:spPr>
          <a:xfrm>
            <a:off x="2108200" y="3490568"/>
            <a:ext cx="6178551" cy="4385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91440" rIns="0" bIns="91440" numCol="1" spcCol="1270" anchor="ctr" anchorCtr="0">
            <a:spAutoFit/>
          </a:bodyPr>
          <a:lstStyle/>
          <a:p>
            <a:pPr lvl="0" algn="l" defTabSz="10223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kern="1200" dirty="0" smtClean="0"/>
              <a:t>Reputation Management &amp; Demonstration of Achievement</a:t>
            </a:r>
            <a:endParaRPr lang="en-US" kern="1200" dirty="0"/>
          </a:p>
        </p:txBody>
      </p:sp>
      <p:sp>
        <p:nvSpPr>
          <p:cNvPr id="33" name="Rounded Rectangle 13"/>
          <p:cNvSpPr/>
          <p:nvPr/>
        </p:nvSpPr>
        <p:spPr>
          <a:xfrm>
            <a:off x="2108201" y="4308418"/>
            <a:ext cx="6178550" cy="4385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91440" rIns="0" bIns="91440" numCol="1" spcCol="1270" anchor="ctr" anchorCtr="0">
            <a:spAutoFit/>
          </a:bodyPr>
          <a:lstStyle/>
          <a:p>
            <a:pPr lvl="0" algn="l" defTabSz="10223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kern="1200" dirty="0" smtClean="0"/>
              <a:t>Global Competition in the Sciences – BIG SCIENCE</a:t>
            </a:r>
            <a:endParaRPr lang="en-US" kern="1200" dirty="0"/>
          </a:p>
        </p:txBody>
      </p:sp>
      <p:sp>
        <p:nvSpPr>
          <p:cNvPr id="31" name="Rounded Rectangle 16"/>
          <p:cNvSpPr/>
          <p:nvPr/>
        </p:nvSpPr>
        <p:spPr>
          <a:xfrm>
            <a:off x="2108201" y="5126268"/>
            <a:ext cx="6178549" cy="4385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91440" rIns="0" bIns="91440" numCol="1" spcCol="1270" anchor="ctr" anchorCtr="0">
            <a:spAutoFit/>
          </a:bodyPr>
          <a:lstStyle/>
          <a:p>
            <a:pPr lvl="0" algn="l" defTabSz="10223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kern="1200" dirty="0" smtClean="0"/>
              <a:t>Changing Nature of Scholarly Journal Publishing</a:t>
            </a:r>
            <a:endParaRPr lang="en-US" kern="1200" dirty="0"/>
          </a:p>
        </p:txBody>
      </p:sp>
      <p:sp>
        <p:nvSpPr>
          <p:cNvPr id="21" name="Rectangle 20"/>
          <p:cNvSpPr/>
          <p:nvPr/>
        </p:nvSpPr>
        <p:spPr>
          <a:xfrm>
            <a:off x="914400" y="1676400"/>
            <a:ext cx="952728" cy="789682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914400" y="2497168"/>
            <a:ext cx="952728" cy="789682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2117"/>
              <a:satOff val="134"/>
              <a:lumOff val="-53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914400" y="3315018"/>
            <a:ext cx="952728" cy="789682"/>
          </a:xfrm>
          <a:prstGeom prst="rect">
            <a:avLst/>
          </a:prstGeom>
          <a:blipFill rotWithShape="0">
            <a:blip r:embed="rId5" cstate="print"/>
            <a:stretch>
              <a:fillRect/>
            </a:stretch>
          </a:blip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4234"/>
              <a:satOff val="269"/>
              <a:lumOff val="-107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6"/>
          <p:cNvSpPr/>
          <p:nvPr/>
        </p:nvSpPr>
        <p:spPr>
          <a:xfrm>
            <a:off x="914400" y="4132868"/>
            <a:ext cx="952728" cy="789682"/>
          </a:xfrm>
          <a:prstGeom prst="rect">
            <a:avLst/>
          </a:prstGeom>
          <a:blipFill rotWithShape="0">
            <a:blip r:embed="rId6" cstate="print"/>
            <a:stretch>
              <a:fillRect/>
            </a:stretch>
          </a:blip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6351"/>
              <a:satOff val="403"/>
              <a:lumOff val="-16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angle 28"/>
          <p:cNvSpPr/>
          <p:nvPr/>
        </p:nvSpPr>
        <p:spPr>
          <a:xfrm>
            <a:off x="914400" y="4950718"/>
            <a:ext cx="952728" cy="789681"/>
          </a:xfrm>
          <a:prstGeom prst="rect">
            <a:avLst/>
          </a:prstGeom>
          <a:blipFill rotWithShape="0">
            <a:blip r:embed="rId7" cstate="print"/>
            <a:stretch>
              <a:fillRect/>
            </a:stretch>
          </a:blip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8468"/>
              <a:satOff val="537"/>
              <a:lumOff val="-214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/>
              <a:t>COMMON DRIVERS ACROSS SCIENCE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926167" y="2895600"/>
            <a:ext cx="7195328" cy="3822518"/>
            <a:chOff x="1380036" y="2711359"/>
            <a:chExt cx="6287589" cy="3340282"/>
          </a:xfrm>
        </p:grpSpPr>
        <p:pic>
          <p:nvPicPr>
            <p:cNvPr id="28679" name="Picture 195" descr="XO-World-Map.png"/>
            <p:cNvPicPr>
              <a:picLocks noChangeAspect="1"/>
            </p:cNvPicPr>
            <p:nvPr/>
          </p:nvPicPr>
          <p:blipFill>
            <a:blip r:embed="rId3" cstate="print">
              <a:alphaModFix amt="35000"/>
            </a:blip>
            <a:srcRect/>
            <a:stretch>
              <a:fillRect/>
            </a:stretch>
          </p:blipFill>
          <p:spPr bwMode="auto">
            <a:xfrm>
              <a:off x="1380036" y="2711359"/>
              <a:ext cx="6287589" cy="334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0" name="Oval 59"/>
            <p:cNvSpPr>
              <a:spLocks noChangeAspect="1" noChangeArrowheads="1"/>
            </p:cNvSpPr>
            <p:nvPr/>
          </p:nvSpPr>
          <p:spPr bwMode="auto">
            <a:xfrm>
              <a:off x="4065361" y="3235325"/>
              <a:ext cx="327479" cy="316999"/>
            </a:xfrm>
            <a:prstGeom prst="ellipse">
              <a:avLst/>
            </a:prstGeom>
            <a:solidFill>
              <a:srgbClr val="FAB400">
                <a:alpha val="6392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182880" bIns="0" anchor="ctr"/>
            <a:lstStyle/>
            <a:p>
              <a:endParaRPr lang="en-GB" sz="800" b="1" u="sng">
                <a:solidFill>
                  <a:srgbClr val="FFFFFF"/>
                </a:solidFill>
              </a:endParaRPr>
            </a:p>
          </p:txBody>
        </p:sp>
        <p:sp>
          <p:nvSpPr>
            <p:cNvPr id="28681" name="Oval 59"/>
            <p:cNvSpPr>
              <a:spLocks noChangeAspect="1" noChangeArrowheads="1"/>
            </p:cNvSpPr>
            <p:nvPr/>
          </p:nvSpPr>
          <p:spPr bwMode="auto">
            <a:xfrm>
              <a:off x="6750685" y="4741726"/>
              <a:ext cx="433909" cy="420264"/>
            </a:xfrm>
            <a:prstGeom prst="ellipse">
              <a:avLst/>
            </a:prstGeom>
            <a:solidFill>
              <a:srgbClr val="FAB400">
                <a:alpha val="6392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182880" bIns="0" anchor="ctr"/>
            <a:lstStyle/>
            <a:p>
              <a:endParaRPr lang="en-GB" sz="800" b="1" u="sng">
                <a:solidFill>
                  <a:srgbClr val="FFFFFF"/>
                </a:solidFill>
              </a:endParaRPr>
            </a:p>
          </p:txBody>
        </p:sp>
        <p:sp>
          <p:nvSpPr>
            <p:cNvPr id="28682" name="Oval 59"/>
            <p:cNvSpPr>
              <a:spLocks noChangeAspect="1" noChangeArrowheads="1"/>
            </p:cNvSpPr>
            <p:nvPr/>
          </p:nvSpPr>
          <p:spPr bwMode="auto">
            <a:xfrm>
              <a:off x="5178788" y="3759291"/>
              <a:ext cx="202854" cy="196487"/>
            </a:xfrm>
            <a:prstGeom prst="ellipse">
              <a:avLst/>
            </a:prstGeom>
            <a:solidFill>
              <a:srgbClr val="FAB400">
                <a:alpha val="6392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182880" bIns="0" anchor="ctr"/>
            <a:lstStyle/>
            <a:p>
              <a:endParaRPr lang="en-GB" sz="800" b="1" u="sng">
                <a:solidFill>
                  <a:srgbClr val="FFFFFF"/>
                </a:solidFill>
              </a:endParaRPr>
            </a:p>
          </p:txBody>
        </p:sp>
        <p:sp>
          <p:nvSpPr>
            <p:cNvPr id="13" name="Oval 59"/>
            <p:cNvSpPr>
              <a:spLocks noChangeAspect="1" noChangeArrowheads="1"/>
            </p:cNvSpPr>
            <p:nvPr/>
          </p:nvSpPr>
          <p:spPr bwMode="auto">
            <a:xfrm>
              <a:off x="4589326" y="4807222"/>
              <a:ext cx="266076" cy="257889"/>
            </a:xfrm>
            <a:prstGeom prst="ellipse">
              <a:avLst/>
            </a:prstGeom>
            <a:solidFill>
              <a:srgbClr val="FAB400">
                <a:alpha val="6392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182880" bIns="0" anchor="ctr"/>
            <a:lstStyle/>
            <a:p>
              <a:endParaRPr lang="en-GB" sz="800" b="1" u="sng">
                <a:solidFill>
                  <a:srgbClr val="FFFFFF"/>
                </a:solidFill>
              </a:endParaRPr>
            </a:p>
          </p:txBody>
        </p:sp>
        <p:sp>
          <p:nvSpPr>
            <p:cNvPr id="14" name="Oval 59"/>
            <p:cNvSpPr>
              <a:spLocks noChangeAspect="1" noChangeArrowheads="1"/>
            </p:cNvSpPr>
            <p:nvPr/>
          </p:nvSpPr>
          <p:spPr bwMode="auto">
            <a:xfrm>
              <a:off x="6357711" y="3431812"/>
              <a:ext cx="401226" cy="388880"/>
            </a:xfrm>
            <a:prstGeom prst="ellipse">
              <a:avLst/>
            </a:prstGeom>
            <a:solidFill>
              <a:srgbClr val="FAB400">
                <a:alpha val="6392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182880" bIns="0" anchor="ctr"/>
            <a:lstStyle/>
            <a:p>
              <a:endParaRPr lang="en-GB" sz="800" b="1" u="sng">
                <a:solidFill>
                  <a:srgbClr val="FFFFFF"/>
                </a:solidFill>
              </a:endParaRPr>
            </a:p>
          </p:txBody>
        </p:sp>
        <p:sp>
          <p:nvSpPr>
            <p:cNvPr id="15" name="Oval 16"/>
            <p:cNvSpPr>
              <a:spLocks noChangeAspect="1" noChangeArrowheads="1"/>
            </p:cNvSpPr>
            <p:nvPr/>
          </p:nvSpPr>
          <p:spPr bwMode="auto">
            <a:xfrm>
              <a:off x="4130856" y="3300821"/>
              <a:ext cx="237422" cy="229235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182880" bIns="0" anchor="ctr"/>
            <a:lstStyle/>
            <a:p>
              <a:endParaRPr lang="en-GB" sz="800" b="1" u="sng">
                <a:solidFill>
                  <a:srgbClr val="FFFFFF"/>
                </a:solidFill>
              </a:endParaRPr>
            </a:p>
          </p:txBody>
        </p:sp>
        <p:sp>
          <p:nvSpPr>
            <p:cNvPr id="16" name="Oval 16"/>
            <p:cNvSpPr>
              <a:spLocks noChangeAspect="1" noChangeArrowheads="1"/>
            </p:cNvSpPr>
            <p:nvPr/>
          </p:nvSpPr>
          <p:spPr bwMode="auto">
            <a:xfrm>
              <a:off x="2493464" y="3366316"/>
              <a:ext cx="237422" cy="229235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182880" bIns="0" anchor="ctr"/>
            <a:lstStyle/>
            <a:p>
              <a:endParaRPr lang="en-GB" sz="800" b="1" u="sng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>
              <a:spLocks noChangeAspect="1" noChangeArrowheads="1"/>
            </p:cNvSpPr>
            <p:nvPr/>
          </p:nvSpPr>
          <p:spPr bwMode="auto">
            <a:xfrm>
              <a:off x="6816181" y="4807222"/>
              <a:ext cx="237422" cy="229235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182880" bIns="0" anchor="ctr"/>
            <a:lstStyle/>
            <a:p>
              <a:endParaRPr lang="en-GB" sz="800" b="1" u="sng">
                <a:solidFill>
                  <a:srgbClr val="FFFFFF"/>
                </a:solidFill>
              </a:endParaRPr>
            </a:p>
          </p:txBody>
        </p:sp>
        <p:sp>
          <p:nvSpPr>
            <p:cNvPr id="22" name="Oval 16"/>
            <p:cNvSpPr>
              <a:spLocks noChangeAspect="1" noChangeArrowheads="1"/>
            </p:cNvSpPr>
            <p:nvPr/>
          </p:nvSpPr>
          <p:spPr bwMode="auto">
            <a:xfrm>
              <a:off x="3082925" y="4348752"/>
              <a:ext cx="203505" cy="196487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182880" bIns="0" anchor="ctr"/>
            <a:lstStyle/>
            <a:p>
              <a:endParaRPr lang="en-GB" sz="800" b="1" u="sng">
                <a:solidFill>
                  <a:srgbClr val="FFFFFF"/>
                </a:solidFill>
              </a:endParaRPr>
            </a:p>
          </p:txBody>
        </p:sp>
      </p:grpSp>
      <p:sp>
        <p:nvSpPr>
          <p:cNvPr id="28675" name="Rectangle 6"/>
          <p:cNvSpPr txBox="1">
            <a:spLocks noGrp="1" noChangeArrowheads="1"/>
          </p:cNvSpPr>
          <p:nvPr/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E7B0C6B-5285-491A-9941-73B43BEE31B3}" type="slidenum">
              <a:rPr lang="en-US" sz="900"/>
              <a:pPr algn="r"/>
              <a:t>35</a:t>
            </a:fld>
            <a:endParaRPr lang="en-US" sz="900"/>
          </a:p>
        </p:txBody>
      </p:sp>
      <p:sp>
        <p:nvSpPr>
          <p:cNvPr id="19" name="TextBox 18"/>
          <p:cNvSpPr txBox="1"/>
          <p:nvPr/>
        </p:nvSpPr>
        <p:spPr>
          <a:xfrm>
            <a:off x="812799" y="1612900"/>
            <a:ext cx="7747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 scientific discovery process is universally accepted  and practiced in a similar fashion world wide. Science evaluation process varies by region and largely driven by the research funding structures by country and  general attitudes toward to metrics and comparisons.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17575" y="2895600"/>
            <a:ext cx="2930611" cy="261983"/>
            <a:chOff x="4973993" y="5867400"/>
            <a:chExt cx="2930611" cy="261983"/>
          </a:xfrm>
        </p:grpSpPr>
        <p:grpSp>
          <p:nvGrpSpPr>
            <p:cNvPr id="25" name="Group 24"/>
            <p:cNvGrpSpPr/>
            <p:nvPr/>
          </p:nvGrpSpPr>
          <p:grpSpPr>
            <a:xfrm>
              <a:off x="4973993" y="5871494"/>
              <a:ext cx="1045807" cy="257889"/>
              <a:chOff x="790575" y="5200197"/>
              <a:chExt cx="1045807" cy="257889"/>
            </a:xfrm>
          </p:grpSpPr>
          <p:sp>
            <p:nvSpPr>
              <p:cNvPr id="28683" name="Oval 59"/>
              <p:cNvSpPr>
                <a:spLocks noChangeAspect="1" noChangeArrowheads="1"/>
              </p:cNvSpPr>
              <p:nvPr/>
            </p:nvSpPr>
            <p:spPr bwMode="auto">
              <a:xfrm>
                <a:off x="790575" y="5200197"/>
                <a:ext cx="266076" cy="257889"/>
              </a:xfrm>
              <a:prstGeom prst="ellipse">
                <a:avLst/>
              </a:prstGeom>
              <a:solidFill>
                <a:srgbClr val="FAB400">
                  <a:alpha val="63921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0" tIns="0" rIns="182880" bIns="0" anchor="ctr"/>
              <a:lstStyle/>
              <a:p>
                <a:endParaRPr lang="en-GB" sz="800" b="1" u="sng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1118054" y="5240881"/>
                <a:ext cx="718328" cy="1551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261244" bIns="0" anchor="t">
                <a:noAutofit/>
              </a:bodyPr>
              <a:lstStyle/>
              <a:p>
                <a:pPr marL="327025" indent="-327025" defTabSz="1306513">
                  <a:lnSpc>
                    <a:spcPct val="90000"/>
                  </a:lnSpc>
                  <a:spcBef>
                    <a:spcPct val="50000"/>
                  </a:spcBef>
                  <a:buClr>
                    <a:srgbClr val="FF8000"/>
                  </a:buClr>
                </a:pPr>
                <a:r>
                  <a:rPr lang="en-US" sz="1200" b="1" cap="all" dirty="0" smtClean="0">
                    <a:solidFill>
                      <a:srgbClr val="4B4B4B"/>
                    </a:solidFill>
                  </a:rPr>
                  <a:t>Metrics</a:t>
                </a:r>
                <a:endParaRPr lang="en-US" sz="1200" b="1" cap="all" dirty="0">
                  <a:solidFill>
                    <a:srgbClr val="4B4B4B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108700" y="5867400"/>
              <a:ext cx="1795904" cy="261983"/>
              <a:chOff x="790575" y="5581776"/>
              <a:chExt cx="1795904" cy="261983"/>
            </a:xfrm>
          </p:grpSpPr>
          <p:sp>
            <p:nvSpPr>
              <p:cNvPr id="18" name="Oval 16"/>
              <p:cNvSpPr>
                <a:spLocks noChangeAspect="1" noChangeArrowheads="1"/>
              </p:cNvSpPr>
              <p:nvPr/>
            </p:nvSpPr>
            <p:spPr bwMode="auto">
              <a:xfrm>
                <a:off x="790575" y="5581776"/>
                <a:ext cx="271340" cy="2619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0" tIns="0" rIns="182880" bIns="0" anchor="ctr"/>
              <a:lstStyle/>
              <a:p>
                <a:endParaRPr lang="en-GB" sz="800" b="1" u="sng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1083894" y="5635182"/>
                <a:ext cx="1502585" cy="1551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261244" bIns="0" anchor="t">
                <a:noAutofit/>
              </a:bodyPr>
              <a:lstStyle/>
              <a:p>
                <a:pPr marL="327025" indent="-327025" defTabSz="1306513">
                  <a:lnSpc>
                    <a:spcPct val="90000"/>
                  </a:lnSpc>
                  <a:spcBef>
                    <a:spcPct val="50000"/>
                  </a:spcBef>
                  <a:buClr>
                    <a:srgbClr val="FF8000"/>
                  </a:buClr>
                </a:pPr>
                <a:r>
                  <a:rPr lang="en-US" sz="1200" b="1" cap="all" dirty="0" smtClean="0">
                    <a:solidFill>
                      <a:srgbClr val="4B4B4B"/>
                    </a:solidFill>
                  </a:rPr>
                  <a:t>Evaluation Systems</a:t>
                </a:r>
                <a:endParaRPr lang="en-US" sz="1200" b="1" cap="all" dirty="0">
                  <a:solidFill>
                    <a:srgbClr val="4B4B4B"/>
                  </a:solidFill>
                </a:endParaRPr>
              </a:p>
            </p:txBody>
          </p:sp>
        </p:grpSp>
      </p:grp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 dirty="0" smtClean="0"/>
              <a:t>Regional characteristics drive appetites for Evaluation</a:t>
            </a:r>
            <a:endParaRPr lang="en-US" sz="2800" cap="al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6"/>
          <p:cNvSpPr txBox="1">
            <a:spLocks noGrp="1" noChangeArrowheads="1"/>
          </p:cNvSpPr>
          <p:nvPr/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E7B0C6B-5285-491A-9941-73B43BEE31B3}" type="slidenum">
              <a:rPr lang="en-US" sz="900"/>
              <a:pPr algn="r"/>
              <a:t>36</a:t>
            </a:fld>
            <a:endParaRPr lang="en-US" sz="900"/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7010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400" b="1" dirty="0"/>
              <a:t>Market Driver: </a:t>
            </a:r>
            <a:r>
              <a:rPr lang="en-US" sz="1400" dirty="0"/>
              <a:t>Relative use of performance metrics within the academic markets are generally driven by the regulatory environment in which they </a:t>
            </a:r>
            <a:r>
              <a:rPr lang="en-US" sz="1400" dirty="0" smtClean="0"/>
              <a:t>operate</a:t>
            </a:r>
            <a:endParaRPr lang="en-US" sz="1400" dirty="0"/>
          </a:p>
        </p:txBody>
      </p: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676275" y="1481138"/>
            <a:ext cx="63341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sz="1400" dirty="0"/>
          </a:p>
          <a:p>
            <a:pPr marL="630238" lvl="1" indent="-173038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sz="1400" dirty="0"/>
          </a:p>
        </p:txBody>
      </p:sp>
      <p:pic>
        <p:nvPicPr>
          <p:cNvPr id="28678" name="Picture 10"/>
          <p:cNvPicPr>
            <a:picLocks noChangeAspect="1" noChangeArrowheads="1"/>
          </p:cNvPicPr>
          <p:nvPr/>
        </p:nvPicPr>
        <p:blipFill>
          <a:blip r:embed="rId3" cstate="print"/>
          <a:srcRect l="36839" t="25500" r="14375" b="19750"/>
          <a:stretch>
            <a:fillRect/>
          </a:stretch>
        </p:blipFill>
        <p:spPr bwMode="auto">
          <a:xfrm>
            <a:off x="1695450" y="2314788"/>
            <a:ext cx="5753100" cy="3806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 dirty="0" smtClean="0"/>
              <a:t>Performance Evaluation</a:t>
            </a:r>
            <a:br>
              <a:rPr lang="en-US" sz="2800" cap="all" dirty="0" smtClean="0"/>
            </a:br>
            <a:r>
              <a:rPr lang="en-US" sz="2800" b="1" cap="all" dirty="0" smtClean="0"/>
              <a:t>Global Demand</a:t>
            </a:r>
            <a:endParaRPr lang="en-US" sz="28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 l="5397" t="3802" r="4433" b="8760"/>
          <a:stretch>
            <a:fillRect/>
          </a:stretch>
        </p:blipFill>
        <p:spPr bwMode="auto">
          <a:xfrm>
            <a:off x="1524000" y="1714499"/>
            <a:ext cx="6107340" cy="4286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 dirty="0" smtClean="0"/>
              <a:t>Different locales,</a:t>
            </a:r>
            <a:br>
              <a:rPr lang="en-US" sz="2800" cap="all" dirty="0" smtClean="0"/>
            </a:br>
            <a:r>
              <a:rPr lang="en-US" sz="2800" cap="all" dirty="0" smtClean="0"/>
              <a:t>different focuses</a:t>
            </a:r>
            <a:endParaRPr lang="en-US" sz="2800" cap="all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28862" y="6400800"/>
            <a:ext cx="5976938" cy="2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r"/>
            <a:r>
              <a:rPr lang="en-US" sz="800" i="1"/>
              <a:t>SOURCE: Thomson Reuters Web of Science(SM)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 dirty="0" smtClean="0"/>
              <a:t>Annual publication output</a:t>
            </a:r>
            <a:br>
              <a:rPr lang="en-US" sz="2800" cap="all" dirty="0" smtClean="0"/>
            </a:br>
            <a:r>
              <a:rPr lang="en-US" sz="2800" cap="all" dirty="0" smtClean="0"/>
              <a:t>in Engineering</a:t>
            </a:r>
            <a:endParaRPr lang="en-US" sz="2800" cap="all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 l="2528" t="3897" r="5201" b="6739"/>
          <a:stretch>
            <a:fillRect/>
          </a:stretch>
        </p:blipFill>
        <p:spPr bwMode="auto">
          <a:xfrm>
            <a:off x="1646176" y="1714500"/>
            <a:ext cx="5851647" cy="4288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28862" y="6400800"/>
            <a:ext cx="5976938" cy="2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r"/>
            <a:r>
              <a:rPr lang="en-US" sz="800" i="1"/>
              <a:t>SOURCE: Thomson Reuters Web of Science(SM)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 dirty="0" smtClean="0"/>
              <a:t>Data is growing</a:t>
            </a:r>
            <a:endParaRPr lang="en-US" sz="2800" cap="all" dirty="0"/>
          </a:p>
        </p:txBody>
      </p:sp>
      <p:sp>
        <p:nvSpPr>
          <p:cNvPr id="5" name="TextBox 4"/>
          <p:cNvSpPr txBox="1"/>
          <p:nvPr/>
        </p:nvSpPr>
        <p:spPr>
          <a:xfrm>
            <a:off x="863600" y="52705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“Linking Open Data cloud diagram, by Richard </a:t>
            </a:r>
            <a:r>
              <a:rPr lang="en-US" sz="9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Cyganiak</a:t>
            </a:r>
            <a:r>
              <a:rPr lang="en-US" sz="9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</a:t>
            </a:r>
            <a:br>
              <a:rPr lang="en-US" sz="9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9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Anja</a:t>
            </a:r>
            <a:r>
              <a:rPr lang="en-US" sz="9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Jentzsch</a:t>
            </a:r>
            <a:r>
              <a:rPr lang="en-US" sz="9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http://lod-cloud.net/”</a:t>
            </a:r>
          </a:p>
        </p:txBody>
      </p:sp>
      <p:pic>
        <p:nvPicPr>
          <p:cNvPr id="7" name="Picture 6" descr="lod-datasets_2010-09-22_colored.png"/>
          <p:cNvPicPr>
            <a:picLocks noChangeAspect="1"/>
          </p:cNvPicPr>
          <p:nvPr/>
        </p:nvPicPr>
        <p:blipFill>
          <a:blip r:embed="rId3" cstate="print"/>
          <a:srcRect l="-5805" t="-25844" r="-5819" b="-38895"/>
          <a:stretch>
            <a:fillRect/>
          </a:stretch>
        </p:blipFill>
        <p:spPr>
          <a:xfrm>
            <a:off x="917575" y="1714500"/>
            <a:ext cx="3654425" cy="35067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800599" y="1600200"/>
            <a:ext cx="3873501" cy="4401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>Science has grown faster than our ability to keep up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Estimated 20,000 papers published daily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12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Laboratory Information Management Systems (LIMS) market size will grow from US $395M in 2008 to US $454M in 2013. 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>Data is growing – a recent IDC study indicated that the Digital Universe grew to 1.2 ZB and by 2020 should be to 35 ZB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/>
            </a:r>
            <a:br>
              <a:rPr lang="en-US" sz="1200" b="1" cap="all" dirty="0" smtClean="0">
                <a:solidFill>
                  <a:srgbClr val="4B4B4B"/>
                </a:solidFill>
              </a:rPr>
            </a:br>
            <a:r>
              <a:rPr lang="en-US" sz="1200" b="1" cap="all" dirty="0" smtClean="0">
                <a:solidFill>
                  <a:srgbClr val="4B4B4B"/>
                </a:solidFill>
              </a:rPr>
              <a:t>The Open Data community is constantly launching new repositories – the number of data sets is doubling every year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/>
            </a:r>
            <a:br>
              <a:rPr lang="en-US" sz="1200" b="1" cap="all" dirty="0" smtClean="0">
                <a:solidFill>
                  <a:srgbClr val="4B4B4B"/>
                </a:solidFill>
              </a:rPr>
            </a:br>
            <a:r>
              <a:rPr lang="en-US" sz="1200" b="1" cap="all" dirty="0" smtClean="0">
                <a:solidFill>
                  <a:srgbClr val="4B4B4B"/>
                </a:solidFill>
              </a:rPr>
              <a:t>Selectivity is a must:</a:t>
            </a:r>
          </a:p>
          <a:p>
            <a:pPr marL="118872" lvl="0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Which articles should a researcher read?</a:t>
            </a:r>
          </a:p>
          <a:p>
            <a:pPr marL="118872" lvl="0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Which journals should a library subscribe to?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12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Which projects and researchers should be funded?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>Data based decision making</a:t>
            </a:r>
            <a:br>
              <a:rPr lang="en-US" sz="1200" b="1" cap="all" dirty="0" smtClean="0">
                <a:solidFill>
                  <a:srgbClr val="4B4B4B"/>
                </a:solidFill>
              </a:rPr>
            </a:br>
            <a:r>
              <a:rPr lang="en-US" sz="1200" b="1" cap="all" dirty="0" smtClean="0">
                <a:solidFill>
                  <a:srgbClr val="4B4B4B"/>
                </a:solidFill>
              </a:rPr>
              <a:t>increasingly important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orange_kines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91567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0900" y="1538288"/>
            <a:ext cx="76835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3800" kern="0" cap="all">
                <a:solidFill>
                  <a:schemeClr val="bg1"/>
                </a:solidFill>
                <a:latin typeface="+mj-lt"/>
                <a:cs typeface="ＭＳ Ｐゴシック" charset="-128"/>
              </a:rPr>
              <a:t>WHAT IS CITATION ANALYSIS?</a:t>
            </a:r>
            <a:endParaRPr kumimoji="0" lang="en-US" sz="3800" b="0" i="0" u="none" strike="noStrike" kern="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F1D0-5E8B-45BF-8ABD-91433382DC09}" type="slidenum">
              <a:rPr lang="en-US">
                <a:solidFill>
                  <a:srgbClr val="E83D23"/>
                </a:solidFill>
              </a:rPr>
              <a:pPr/>
              <a:t>4</a:t>
            </a:fld>
            <a:endParaRPr lang="en-US">
              <a:solidFill>
                <a:srgbClr val="E83D23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3600" y="1625600"/>
            <a:ext cx="4775199" cy="3200400"/>
          </a:xfrm>
          <a:prstGeom prst="rect">
            <a:avLst/>
          </a:prstGeom>
          <a:solidFill>
            <a:srgbClr val="FFFFFF"/>
          </a:solidFill>
          <a:ln w="28575">
            <a:noFill/>
          </a:ln>
          <a:effectLst>
            <a:outerShdw blurRad="1143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1079501" y="1643062"/>
          <a:ext cx="4559299" cy="3017838"/>
        </p:xfrm>
        <a:graphic>
          <a:graphicData uri="http://schemas.openxmlformats.org/presentationml/2006/ole">
            <p:oleObj spid="_x0000_s86018" name="Worksheet" r:id="rId4" imgW="7060940" imgH="3936855" progId="Excel.Sheet.8">
              <p:embed/>
            </p:oleObj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pPr lvl="0" eaLnBrk="1" hangingPunct="1">
              <a:defRPr/>
            </a:pPr>
            <a:r>
              <a:rPr lang="en-GB" sz="2800" cap="all" dirty="0" smtClean="0"/>
              <a:t/>
            </a:r>
            <a:br>
              <a:rPr lang="en-GB" sz="2800" cap="all" dirty="0" smtClean="0"/>
            </a:br>
            <a:r>
              <a:rPr lang="en-GB" sz="2800" cap="all" dirty="0" smtClean="0"/>
              <a:t/>
            </a:r>
            <a:br>
              <a:rPr lang="en-GB" sz="2800" cap="all" dirty="0" smtClean="0"/>
            </a:br>
            <a:r>
              <a:rPr lang="en-GB" sz="2800" cap="all" dirty="0" smtClean="0"/>
              <a:t>Digital </a:t>
            </a:r>
            <a:r>
              <a:rPr lang="en-GB" sz="2800" cap="all" dirty="0" err="1" smtClean="0"/>
              <a:t>scholarship</a:t>
            </a:r>
            <a:r>
              <a:rPr lang="en-GB" sz="2800" cap="all" dirty="0" smtClean="0"/>
              <a:t> is collaborative and global</a:t>
            </a:r>
          </a:p>
        </p:txBody>
      </p:sp>
      <p:pic>
        <p:nvPicPr>
          <p:cNvPr id="7" name="Picture 4" descr="jim 1"/>
          <p:cNvPicPr>
            <a:picLocks noChangeAspect="1" noChangeArrowheads="1"/>
          </p:cNvPicPr>
          <p:nvPr/>
        </p:nvPicPr>
        <p:blipFill>
          <a:blip r:embed="rId5" cstate="print"/>
          <a:srcRect l="191" t="6222" r="2299" b="3778"/>
          <a:stretch>
            <a:fillRect/>
          </a:stretch>
        </p:blipFill>
        <p:spPr bwMode="auto">
          <a:xfrm>
            <a:off x="4279900" y="3096458"/>
            <a:ext cx="4006850" cy="3012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igenfactor_well_forme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7250" y="1714500"/>
            <a:ext cx="7429500" cy="371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57250" y="5638800"/>
            <a:ext cx="7429500" cy="3744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…view, understand, and interact with what is happening now</a:t>
            </a:r>
            <a:endParaRPr lang="en-U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pPr lvl="0" eaLnBrk="1" hangingPunct="1">
              <a:defRPr/>
            </a:pPr>
            <a:r>
              <a:rPr lang="en-GB" sz="2800" cap="all" dirty="0" smtClean="0"/>
              <a:t/>
            </a:r>
            <a:br>
              <a:rPr lang="en-GB" sz="2800" cap="all" dirty="0" smtClean="0"/>
            </a:br>
            <a:r>
              <a:rPr lang="en-GB" sz="2800" cap="all" dirty="0" smtClean="0"/>
              <a:t/>
            </a:r>
            <a:br>
              <a:rPr lang="en-GB" sz="2800" cap="all" dirty="0" smtClean="0"/>
            </a:br>
            <a:r>
              <a:rPr lang="en-GB" sz="2800" cap="all" dirty="0" smtClean="0"/>
              <a:t>Bandwidth is connecting us</a:t>
            </a:r>
            <a:br>
              <a:rPr lang="en-GB" sz="2800" cap="all" dirty="0" smtClean="0"/>
            </a:br>
            <a:r>
              <a:rPr lang="en-GB" sz="2800" cap="all" dirty="0" smtClean="0"/>
              <a:t>and letting us…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28862" y="6400800"/>
            <a:ext cx="5976938" cy="2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r"/>
            <a:r>
              <a:rPr lang="en-US" sz="800" i="1"/>
              <a:t>Image retrieved from infosthetics.com/archives/2009/01/eigenfactor...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83311" y="4061861"/>
            <a:ext cx="3609789" cy="2374900"/>
            <a:chOff x="4696010" y="4290274"/>
            <a:chExt cx="3609789" cy="2374900"/>
          </a:xfrm>
        </p:grpSpPr>
        <p:pic>
          <p:nvPicPr>
            <p:cNvPr id="4" name="Picture 3" descr="wellformed.png"/>
            <p:cNvPicPr>
              <a:picLocks noChangeAspect="1"/>
            </p:cNvPicPr>
            <p:nvPr/>
          </p:nvPicPr>
          <p:blipFill>
            <a:blip r:embed="rId3" cstate="print"/>
            <a:srcRect l="34299" t="32827" r="2579" b="-3493"/>
            <a:stretch>
              <a:fillRect/>
            </a:stretch>
          </p:blipFill>
          <p:spPr>
            <a:xfrm>
              <a:off x="4696010" y="4290274"/>
              <a:ext cx="3609789" cy="23749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4724399" y="6157174"/>
              <a:ext cx="3536951" cy="461665"/>
            </a:xfrm>
            <a:prstGeom prst="rect">
              <a:avLst/>
            </a:prstGeom>
            <a:solidFill>
              <a:schemeClr val="accent4"/>
            </a:solidFill>
            <a:ln w="28575" algn="ctr">
              <a:noFill/>
              <a:miter lim="800000"/>
              <a:headEnd/>
              <a:tailEnd/>
            </a:ln>
          </p:spPr>
          <p:txBody>
            <a:bodyPr wrap="square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Neural Network</a:t>
              </a:r>
              <a:r>
                <a:rPr lang="en-US" sz="12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2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2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Display of Eigenfactors for corpus of JCR journals</a:t>
              </a:r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27100" y="5207000"/>
            <a:ext cx="3797300" cy="723275"/>
          </a:xfrm>
          <a:noFill/>
          <a:ln>
            <a:noFill/>
          </a:ln>
        </p:spPr>
        <p:txBody>
          <a:bodyPr wrap="square">
            <a:spAutoFit/>
          </a:bodyPr>
          <a:lstStyle/>
          <a:p>
            <a:pPr marL="210312" indent="-237744">
              <a:spcBef>
                <a:spcPts val="300"/>
              </a:spcBef>
            </a:pPr>
            <a:r>
              <a:rPr lang="en-US" sz="1400" dirty="0" smtClean="0"/>
              <a:t>Data accessibility</a:t>
            </a:r>
          </a:p>
          <a:p>
            <a:pPr marL="210312" indent="-237744">
              <a:spcBef>
                <a:spcPts val="300"/>
              </a:spcBef>
            </a:pPr>
            <a:r>
              <a:rPr lang="en-US" sz="1400" dirty="0" smtClean="0"/>
              <a:t>Large computations on large datasets</a:t>
            </a:r>
          </a:p>
          <a:p>
            <a:pPr marL="210312" indent="-237744">
              <a:spcBef>
                <a:spcPts val="300"/>
              </a:spcBef>
            </a:pPr>
            <a:r>
              <a:rPr lang="en-US" sz="1400" dirty="0" smtClean="0"/>
              <a:t>Visualizations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91300" y="2501900"/>
            <a:ext cx="1905000" cy="1031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300"/>
              </a:spcBef>
              <a:buClr>
                <a:schemeClr val="tx2"/>
              </a:buClr>
              <a:buChar char="•"/>
            </a:pPr>
            <a:r>
              <a:rPr lang="en-US" sz="1400" dirty="0" smtClean="0">
                <a:latin typeface="+mn-lt"/>
              </a:rPr>
              <a:t>Real time </a:t>
            </a:r>
          </a:p>
          <a:p>
            <a:pPr marL="228600" indent="-228600">
              <a:spcBef>
                <a:spcPts val="300"/>
              </a:spcBef>
              <a:buClr>
                <a:schemeClr val="tx2"/>
              </a:buClr>
              <a:buChar char="•"/>
            </a:pPr>
            <a:r>
              <a:rPr lang="en-US" sz="1400" dirty="0" smtClean="0">
                <a:latin typeface="+mn-lt"/>
              </a:rPr>
              <a:t>In context</a:t>
            </a:r>
          </a:p>
          <a:p>
            <a:pPr marL="228600" indent="-228600">
              <a:spcBef>
                <a:spcPts val="300"/>
              </a:spcBef>
              <a:buClr>
                <a:schemeClr val="tx2"/>
              </a:buClr>
              <a:buChar char="•"/>
            </a:pPr>
            <a:r>
              <a:rPr lang="en-US" sz="1400" dirty="0" smtClean="0">
                <a:latin typeface="+mn-lt"/>
              </a:rPr>
              <a:t>Open &amp; widely available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pPr eaLnBrk="1" hangingPunct="1"/>
            <a:r>
              <a:rPr lang="en-GB" sz="2800" cap="all" dirty="0" smtClean="0"/>
              <a:t>Big Data is changing our understanding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768600" y="2514600"/>
            <a:ext cx="3609789" cy="2387601"/>
            <a:chOff x="914399" y="1689099"/>
            <a:chExt cx="3609789" cy="2387601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532" t="11566" r="1534" b="-4698"/>
            <a:stretch>
              <a:fillRect/>
            </a:stretch>
          </p:blipFill>
          <p:spPr bwMode="auto">
            <a:xfrm>
              <a:off x="914399" y="1689099"/>
              <a:ext cx="3609789" cy="23876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936626" y="3392269"/>
              <a:ext cx="3543114" cy="646331"/>
            </a:xfrm>
            <a:prstGeom prst="rect">
              <a:avLst/>
            </a:prstGeom>
            <a:solidFill>
              <a:srgbClr val="3F3F3F"/>
            </a:solidFill>
            <a:ln w="285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THOMSON INNOVATION </a:t>
              </a:r>
              <a:r>
                <a:rPr lang="en-US" sz="1200" b="1" smtClean="0">
                  <a:solidFill>
                    <a:srgbClr val="FF8000"/>
                  </a:solidFill>
                  <a:latin typeface="Arial" pitchFamily="34" charset="0"/>
                  <a:cs typeface="Arial" pitchFamily="34" charset="0"/>
                </a:rPr>
                <a:t>THEMESCAPE</a:t>
              </a:r>
              <a:r>
                <a:rPr lang="en-US" sz="12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2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2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Analyzing large search results sets using term overlap and multidimensional scaling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4400" y="1678800"/>
            <a:ext cx="2895600" cy="1750200"/>
            <a:chOff x="1145987" y="4191000"/>
            <a:chExt cx="2895600" cy="1750200"/>
          </a:xfrm>
        </p:grpSpPr>
        <p:pic>
          <p:nvPicPr>
            <p:cNvPr id="5" name="Picture 4" descr="mesur.png"/>
            <p:cNvPicPr>
              <a:picLocks noChangeAspect="1"/>
            </p:cNvPicPr>
            <p:nvPr/>
          </p:nvPicPr>
          <p:blipFill>
            <a:blip r:embed="rId5" cstate="print"/>
            <a:srcRect l="11978" t="7754" r="18494" b="50071"/>
            <a:stretch>
              <a:fillRect/>
            </a:stretch>
          </p:blipFill>
          <p:spPr>
            <a:xfrm>
              <a:off x="1145987" y="4191000"/>
              <a:ext cx="2895600" cy="1750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1158687" y="5435600"/>
              <a:ext cx="2857500" cy="461665"/>
            </a:xfrm>
            <a:prstGeom prst="rect">
              <a:avLst/>
            </a:prstGeom>
            <a:solidFill>
              <a:srgbClr val="3F3F3F"/>
            </a:solidFill>
            <a:ln w="285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 err="1" smtClean="0">
                  <a:solidFill>
                    <a:srgbClr val="FF8000"/>
                  </a:solidFill>
                  <a:latin typeface="Arial" pitchFamily="34" charset="0"/>
                  <a:cs typeface="Arial" pitchFamily="34" charset="0"/>
                </a:rPr>
                <a:t>mesur</a:t>
              </a:r>
              <a:r>
                <a:rPr lang="en-US" sz="12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2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2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Mapping usage downloads and citation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724400" y="1863551"/>
            <a:ext cx="4572000" cy="3462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Expectations are changing...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50900" y="4281252"/>
            <a:ext cx="1402961" cy="595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None/>
            </a:pPr>
            <a:r>
              <a:rPr lang="en-US" b="1" dirty="0" smtClean="0">
                <a:solidFill>
                  <a:schemeClr val="tx2"/>
                </a:solidFill>
              </a:rPr>
              <a:t>Tools are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changing...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orange_kinesi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567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0900" y="1538288"/>
            <a:ext cx="76835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3800" b="1" kern="0" cap="all">
                <a:solidFill>
                  <a:schemeClr val="bg1"/>
                </a:solidFill>
                <a:latin typeface="+mj-lt"/>
                <a:cs typeface="ＭＳ Ｐゴシック" charset="-128"/>
              </a:rPr>
              <a:t>QUESTIONS</a:t>
            </a:r>
            <a:endParaRPr kumimoji="0" lang="en-US" sz="3800" b="0" i="0" u="none" strike="noStrike" kern="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F1D0-5E8B-45BF-8ABD-91433382DC09}" type="slidenum">
              <a:rPr lang="en-US">
                <a:solidFill>
                  <a:srgbClr val="E83D23"/>
                </a:solidFill>
              </a:rPr>
              <a:pPr/>
              <a:t>43</a:t>
            </a:fld>
            <a:endParaRPr lang="en-US">
              <a:solidFill>
                <a:srgbClr val="E83D23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 dirty="0" smtClean="0"/>
              <a:t>CITATION ANALYSIS</a:t>
            </a:r>
            <a:endParaRPr lang="en-US" sz="2800" cap="all" dirty="0"/>
          </a:p>
        </p:txBody>
      </p:sp>
      <p:sp>
        <p:nvSpPr>
          <p:cNvPr id="6" name="Rectangle 5"/>
          <p:cNvSpPr/>
          <p:nvPr/>
        </p:nvSpPr>
        <p:spPr>
          <a:xfrm>
            <a:off x="838200" y="1600200"/>
            <a:ext cx="7467600" cy="187743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210312" indent="-256032">
              <a:spcAft>
                <a:spcPts val="1200"/>
              </a:spcAft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3F3F3F"/>
                </a:solidFill>
              </a:rPr>
              <a:t>A way to understand connections between the scholarly literature</a:t>
            </a:r>
          </a:p>
          <a:p>
            <a:pPr marL="210312" indent="-256032">
              <a:spcAft>
                <a:spcPts val="1200"/>
              </a:spcAft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3F3F3F"/>
                </a:solidFill>
              </a:rPr>
              <a:t>A way to discover relationships </a:t>
            </a:r>
          </a:p>
          <a:p>
            <a:pPr marL="210312" indent="-256032">
              <a:spcAft>
                <a:spcPts val="1200"/>
              </a:spcAft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3F3F3F"/>
                </a:solidFill>
              </a:rPr>
              <a:t>A way to track and measure productivity and impact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0" y="2741612"/>
            <a:ext cx="9144000" cy="1830388"/>
            <a:chOff x="0" y="2741612"/>
            <a:chExt cx="9144000" cy="1830388"/>
          </a:xfrm>
        </p:grpSpPr>
        <p:grpSp>
          <p:nvGrpSpPr>
            <p:cNvPr id="53" name="Group 52"/>
            <p:cNvGrpSpPr/>
            <p:nvPr/>
          </p:nvGrpSpPr>
          <p:grpSpPr>
            <a:xfrm>
              <a:off x="381000" y="2741612"/>
              <a:ext cx="8229600" cy="1830388"/>
              <a:chOff x="457200" y="2741612"/>
              <a:chExt cx="8229600" cy="1830388"/>
            </a:xfrm>
          </p:grpSpPr>
          <p:pic>
            <p:nvPicPr>
              <p:cNvPr id="40" name="Picture 4" descr="dn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93813" y="2847975"/>
                <a:ext cx="712787" cy="1095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5" descr="astronau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69501"/>
              <a:stretch>
                <a:fillRect/>
              </a:stretch>
            </p:blipFill>
            <p:spPr bwMode="auto">
              <a:xfrm>
                <a:off x="2179638" y="2935287"/>
                <a:ext cx="2022475" cy="720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6" descr="v9p249y1986_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7999" t="9309" r="69250" b="81221"/>
              <a:stretch>
                <a:fillRect/>
              </a:stretch>
            </p:blipFill>
            <p:spPr bwMode="auto">
              <a:xfrm>
                <a:off x="608013" y="3302000"/>
                <a:ext cx="933450" cy="1081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7" descr="dialog60s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097" t="14583" r="24629" b="50000"/>
              <a:stretch>
                <a:fillRect/>
              </a:stretch>
            </p:blipFill>
            <p:spPr bwMode="auto">
              <a:xfrm>
                <a:off x="1714500" y="3656012"/>
                <a:ext cx="1331912" cy="80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8" descr="Macintosh HD:Users:alan:Desktop:Current work:Thomson Powerpoint:timeline3.jpg"/>
              <p:cNvPicPr>
                <a:picLocks noChangeAspect="1" noChangeArrowheads="1"/>
              </p:cNvPicPr>
              <p:nvPr/>
            </p:nvPicPr>
            <p:blipFill>
              <a:blip r:embed="rId7" r:link="rId8" cstate="print"/>
              <a:srcRect/>
              <a:stretch>
                <a:fillRect/>
              </a:stretch>
            </p:blipFill>
            <p:spPr bwMode="auto">
              <a:xfrm>
                <a:off x="4265613" y="2782887"/>
                <a:ext cx="4421187" cy="178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9" descr="computer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168650" y="3295650"/>
                <a:ext cx="1243012" cy="952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457200" y="2741612"/>
                <a:ext cx="8229600" cy="1828800"/>
              </a:xfrm>
              <a:prstGeom prst="rect">
                <a:avLst/>
              </a:prstGeom>
              <a:gradFill>
                <a:gsLst>
                  <a:gs pos="12000">
                    <a:schemeClr val="bg1"/>
                  </a:gs>
                  <a:gs pos="37000">
                    <a:schemeClr val="bg1">
                      <a:alpha val="0"/>
                    </a:schemeClr>
                  </a:gs>
                  <a:gs pos="88000">
                    <a:schemeClr val="bg1"/>
                  </a:gs>
                  <a:gs pos="62000">
                    <a:schemeClr val="bg1">
                      <a:alpha val="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/>
            <p:cNvSpPr/>
            <p:nvPr/>
          </p:nvSpPr>
          <p:spPr>
            <a:xfrm rot="16200000">
              <a:off x="3771900" y="-952500"/>
              <a:ext cx="1600200" cy="9144000"/>
            </a:xfrm>
            <a:prstGeom prst="rect">
              <a:avLst/>
            </a:prstGeom>
            <a:gradFill>
              <a:gsLst>
                <a:gs pos="5000">
                  <a:schemeClr val="bg1"/>
                </a:gs>
                <a:gs pos="25000">
                  <a:schemeClr val="bg1">
                    <a:alpha val="0"/>
                  </a:schemeClr>
                </a:gs>
                <a:gs pos="100000">
                  <a:schemeClr val="bg1"/>
                </a:gs>
                <a:gs pos="79000">
                  <a:schemeClr val="bg1">
                    <a:alpha val="0"/>
                  </a:schemeClr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ectangle 87"/>
          <p:cNvSpPr/>
          <p:nvPr/>
        </p:nvSpPr>
        <p:spPr>
          <a:xfrm>
            <a:off x="-1447800" y="2743200"/>
            <a:ext cx="1600200" cy="1676400"/>
          </a:xfrm>
          <a:prstGeom prst="rect">
            <a:avLst/>
          </a:prstGeom>
          <a:gradFill flip="none" rotWithShape="1">
            <a:gsLst>
              <a:gs pos="3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0" y="4494212"/>
            <a:ext cx="9144000" cy="344488"/>
            <a:chOff x="0" y="4494212"/>
            <a:chExt cx="9144000" cy="344488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0" y="4837112"/>
              <a:ext cx="9144000" cy="1588"/>
            </a:xfrm>
            <a:prstGeom prst="line">
              <a:avLst/>
            </a:prstGeom>
            <a:ln w="76200" cmpd="sng">
              <a:solidFill>
                <a:schemeClr val="accent3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7" name="Line 27"/>
            <p:cNvSpPr>
              <a:spLocks noChangeShapeType="1"/>
            </p:cNvSpPr>
            <p:nvPr/>
          </p:nvSpPr>
          <p:spPr bwMode="auto">
            <a:xfrm flipV="1">
              <a:off x="0" y="4495800"/>
              <a:ext cx="9144000" cy="0"/>
            </a:xfrm>
            <a:prstGeom prst="line">
              <a:avLst/>
            </a:prstGeom>
            <a:noFill/>
            <a:ln w="38100" cap="flat" cmpd="sng" algn="ctr">
              <a:solidFill>
                <a:srgbClr val="4B4B4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Text Box 28"/>
            <p:cNvSpPr txBox="1">
              <a:spLocks noChangeArrowheads="1"/>
            </p:cNvSpPr>
            <p:nvPr/>
          </p:nvSpPr>
          <p:spPr bwMode="auto">
            <a:xfrm>
              <a:off x="0" y="4494212"/>
              <a:ext cx="9144000" cy="304799"/>
            </a:xfrm>
            <a:prstGeom prst="rect">
              <a:avLst/>
            </a:prstGeom>
            <a:solidFill>
              <a:srgbClr val="4B4B4B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>
                <a:tabLst>
                  <a:tab pos="749300" algn="l"/>
                  <a:tab pos="1600200" algn="l"/>
                  <a:tab pos="2463800" algn="l"/>
                  <a:tab pos="3263900" algn="l"/>
                  <a:tab pos="4064000" algn="l"/>
                  <a:tab pos="4864100" algn="l"/>
                  <a:tab pos="5664200" algn="l"/>
                  <a:tab pos="6464300" algn="l"/>
                  <a:tab pos="7264400" algn="l"/>
                  <a:tab pos="7950200" algn="l"/>
                  <a:tab pos="8572500" algn="l"/>
                </a:tabLst>
              </a:pPr>
              <a:r>
                <a:rPr lang="en-US" sz="1200" dirty="0">
                  <a:solidFill>
                    <a:schemeClr val="bg1"/>
                  </a:solidFill>
                  <a:latin typeface="Arial"/>
                  <a:cs typeface="Arial"/>
                </a:rPr>
                <a:t>1960	</a:t>
              </a:r>
              <a:r>
                <a:rPr lang="en-US" sz="1200" dirty="0" smtClean="0">
                  <a:solidFill>
                    <a:schemeClr val="bg1"/>
                  </a:solidFill>
                  <a:latin typeface="Arial"/>
                  <a:cs typeface="Arial"/>
                </a:rPr>
                <a:t>1965	</a:t>
              </a:r>
              <a:r>
                <a:rPr lang="en-US" sz="1200" dirty="0">
                  <a:solidFill>
                    <a:schemeClr val="bg1"/>
                  </a:solidFill>
                  <a:latin typeface="Arial"/>
                  <a:cs typeface="Arial"/>
                </a:rPr>
                <a:t>1970	1975	1980	1985	1990	1995	2000	2005	2007	2</a:t>
              </a:r>
              <a:r>
                <a:rPr lang="en-US" sz="1200" dirty="0" smtClean="0">
                  <a:solidFill>
                    <a:schemeClr val="bg1"/>
                  </a:solidFill>
                  <a:latin typeface="Arial"/>
                  <a:cs typeface="Arial"/>
                </a:rPr>
                <a:t>008</a:t>
              </a:r>
              <a:endParaRPr lang="en-US" sz="1200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>
                <a:tabLst>
                  <a:tab pos="749300" algn="l"/>
                  <a:tab pos="1600200" algn="l"/>
                  <a:tab pos="2463800" algn="l"/>
                  <a:tab pos="3263900" algn="l"/>
                  <a:tab pos="4064000" algn="l"/>
                  <a:tab pos="4864100" algn="l"/>
                  <a:tab pos="5664200" algn="l"/>
                  <a:tab pos="6464300" algn="l"/>
                  <a:tab pos="7264400" algn="l"/>
                  <a:tab pos="7950200" algn="l"/>
                  <a:tab pos="8572500" algn="l"/>
                </a:tabLst>
              </a:pPr>
              <a:endParaRPr lang="en-US" sz="1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412066" y="2197100"/>
            <a:ext cx="3141134" cy="3032899"/>
            <a:chOff x="3412066" y="2197100"/>
            <a:chExt cx="3141134" cy="3032899"/>
          </a:xfrm>
        </p:grpSpPr>
        <p:grpSp>
          <p:nvGrpSpPr>
            <p:cNvPr id="85" name="Group 84"/>
            <p:cNvGrpSpPr/>
            <p:nvPr/>
          </p:nvGrpSpPr>
          <p:grpSpPr>
            <a:xfrm>
              <a:off x="4660900" y="4837112"/>
              <a:ext cx="1892300" cy="392887"/>
              <a:chOff x="4660900" y="4837112"/>
              <a:chExt cx="1892300" cy="392887"/>
            </a:xfrm>
          </p:grpSpPr>
          <p:sp>
            <p:nvSpPr>
              <p:cNvPr id="8210" name="Text Box 37"/>
              <p:cNvSpPr txBox="1">
                <a:spLocks noChangeArrowheads="1"/>
              </p:cNvSpPr>
              <p:nvPr/>
            </p:nvSpPr>
            <p:spPr bwMode="auto">
              <a:xfrm>
                <a:off x="4660900" y="4953000"/>
                <a:ext cx="12954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4B4B4B"/>
                    </a:solidFill>
                  </a:rPr>
                  <a:t>Web tools</a:t>
                </a:r>
                <a:endParaRPr lang="en-GB" sz="1200" dirty="0">
                  <a:solidFill>
                    <a:srgbClr val="4B4B4B"/>
                  </a:solidFill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4724400" y="4837112"/>
                <a:ext cx="1828800" cy="1588"/>
              </a:xfrm>
              <a:prstGeom prst="line">
                <a:avLst/>
              </a:prstGeom>
              <a:ln w="76200" cmpd="sng">
                <a:solidFill>
                  <a:srgbClr val="FA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3412066" y="2197100"/>
              <a:ext cx="1236134" cy="1231900"/>
              <a:chOff x="3412066" y="2197100"/>
              <a:chExt cx="1236134" cy="1231900"/>
            </a:xfrm>
          </p:grpSpPr>
          <p:sp>
            <p:nvSpPr>
              <p:cNvPr id="50" name="Text Box 20"/>
              <p:cNvSpPr txBox="1">
                <a:spLocks noChangeArrowheads="1"/>
              </p:cNvSpPr>
              <p:nvPr/>
            </p:nvSpPr>
            <p:spPr bwMode="auto">
              <a:xfrm>
                <a:off x="3412066" y="2197100"/>
                <a:ext cx="1175515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 dirty="0" smtClean="0">
                    <a:solidFill>
                      <a:srgbClr val="4B4B4B"/>
                    </a:solidFill>
                  </a:rPr>
                  <a:t>WORLD WIDE WEB</a:t>
                </a:r>
                <a:endParaRPr lang="en-GB" sz="1000" dirty="0">
                  <a:solidFill>
                    <a:srgbClr val="4B4B4B"/>
                  </a:solidFill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4648200" y="2286000"/>
                <a:ext cx="0" cy="1143000"/>
              </a:xfrm>
              <a:prstGeom prst="line">
                <a:avLst/>
              </a:prstGeom>
              <a:noFill/>
              <a:ln w="31750" cap="rnd">
                <a:gradFill flip="none" rotWithShape="1">
                  <a:gsLst>
                    <a:gs pos="60000">
                      <a:srgbClr val="4B4B4B"/>
                    </a:gs>
                    <a:gs pos="95000">
                      <a:srgbClr val="4B4B4B">
                        <a:alpha val="0"/>
                      </a:srgbClr>
                    </a:gs>
                  </a:gsLst>
                  <a:lin ang="5400000" scaled="0"/>
                  <a:tileRect/>
                </a:gradFill>
                <a:prstDash val="sysDot"/>
                <a:round/>
                <a:headEnd type="oval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6637867" y="1608667"/>
            <a:ext cx="2201333" cy="4544662"/>
            <a:chOff x="6637867" y="1608667"/>
            <a:chExt cx="2201333" cy="4544662"/>
          </a:xfrm>
        </p:grpSpPr>
        <p:grpSp>
          <p:nvGrpSpPr>
            <p:cNvPr id="79" name="Group 78"/>
            <p:cNvGrpSpPr/>
            <p:nvPr/>
          </p:nvGrpSpPr>
          <p:grpSpPr>
            <a:xfrm>
              <a:off x="6637867" y="2224612"/>
              <a:ext cx="1439333" cy="1204388"/>
              <a:chOff x="6637867" y="2224612"/>
              <a:chExt cx="1439333" cy="1204388"/>
            </a:xfrm>
          </p:grpSpPr>
          <p:sp>
            <p:nvSpPr>
              <p:cNvPr id="61" name="Line 14"/>
              <p:cNvSpPr>
                <a:spLocks noChangeShapeType="1"/>
              </p:cNvSpPr>
              <p:nvPr/>
            </p:nvSpPr>
            <p:spPr bwMode="auto">
              <a:xfrm>
                <a:off x="8077200" y="2319867"/>
                <a:ext cx="0" cy="1109133"/>
              </a:xfrm>
              <a:prstGeom prst="line">
                <a:avLst/>
              </a:prstGeom>
              <a:noFill/>
              <a:ln w="31750" cap="rnd">
                <a:gradFill flip="none" rotWithShape="1">
                  <a:gsLst>
                    <a:gs pos="60000">
                      <a:srgbClr val="4B4B4B"/>
                    </a:gs>
                    <a:gs pos="95000">
                      <a:srgbClr val="4B4B4B">
                        <a:alpha val="0"/>
                      </a:srgbClr>
                    </a:gs>
                  </a:gsLst>
                  <a:lin ang="5400000" scaled="0"/>
                  <a:tileRect/>
                </a:gradFill>
                <a:prstDash val="sysDot"/>
                <a:round/>
                <a:headEnd type="oval" w="sm" len="sm"/>
                <a:tailEnd type="none" w="sm" len="sm"/>
              </a:ln>
            </p:spPr>
            <p:txBody>
              <a:bodyPr wrap="none" anchor="ctr">
                <a:noAutofit/>
              </a:bodyPr>
              <a:lstStyle/>
              <a:p>
                <a:endParaRPr lang="en-US" sz="1200">
                  <a:solidFill>
                    <a:srgbClr val="4B4B4B"/>
                  </a:solidFill>
                </a:endParaRPr>
              </a:p>
            </p:txBody>
          </p:sp>
          <p:sp>
            <p:nvSpPr>
              <p:cNvPr id="68" name="Text Box 37"/>
              <p:cNvSpPr txBox="1">
                <a:spLocks noChangeArrowheads="1"/>
              </p:cNvSpPr>
              <p:nvPr/>
            </p:nvSpPr>
            <p:spPr bwMode="auto">
              <a:xfrm>
                <a:off x="6637867" y="2224612"/>
                <a:ext cx="138284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GB" sz="1000" dirty="0" smtClean="0">
                    <a:solidFill>
                      <a:srgbClr val="4B4B4B"/>
                    </a:solidFill>
                  </a:rPr>
                  <a:t>Broader citation sources</a:t>
                </a:r>
                <a:endParaRPr lang="en-GB" sz="1000" dirty="0">
                  <a:solidFill>
                    <a:srgbClr val="4B4B4B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073900" y="4837112"/>
              <a:ext cx="1765300" cy="1316217"/>
              <a:chOff x="7073900" y="4837112"/>
              <a:chExt cx="1765300" cy="1316217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7162800" y="4837112"/>
                <a:ext cx="1676400" cy="1588"/>
              </a:xfrm>
              <a:prstGeom prst="line">
                <a:avLst/>
              </a:prstGeom>
              <a:ln w="76200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 Box 38"/>
              <p:cNvSpPr txBox="1">
                <a:spLocks noChangeArrowheads="1"/>
              </p:cNvSpPr>
              <p:nvPr/>
            </p:nvSpPr>
            <p:spPr bwMode="auto">
              <a:xfrm>
                <a:off x="7073900" y="4953000"/>
                <a:ext cx="1752600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4B4B4B"/>
                    </a:solidFill>
                  </a:rPr>
                  <a:t>New Metrics</a:t>
                </a:r>
              </a:p>
              <a:p>
                <a:pPr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4B4B4B"/>
                    </a:solidFill>
                  </a:rPr>
                  <a:t>New Sources</a:t>
                </a:r>
              </a:p>
              <a:p>
                <a:pPr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4B4B4B"/>
                    </a:solidFill>
                  </a:rPr>
                  <a:t>Growth of Network analysis and visualisation tools </a:t>
                </a:r>
                <a:endParaRPr lang="en-GB" sz="1200" dirty="0">
                  <a:solidFill>
                    <a:srgbClr val="4B4B4B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7693552" y="1608667"/>
              <a:ext cx="840848" cy="2455333"/>
              <a:chOff x="7693552" y="1608667"/>
              <a:chExt cx="840848" cy="2455333"/>
            </a:xfrm>
          </p:grpSpPr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>
                <a:off x="8534400" y="1693333"/>
                <a:ext cx="0" cy="2370667"/>
              </a:xfrm>
              <a:prstGeom prst="line">
                <a:avLst/>
              </a:prstGeom>
              <a:noFill/>
              <a:ln w="31750" cap="rnd">
                <a:gradFill flip="none" rotWithShape="1">
                  <a:gsLst>
                    <a:gs pos="60000">
                      <a:srgbClr val="4B4B4B"/>
                    </a:gs>
                    <a:gs pos="95000">
                      <a:srgbClr val="4B4B4B">
                        <a:alpha val="0"/>
                      </a:srgbClr>
                    </a:gs>
                  </a:gsLst>
                  <a:lin ang="5400000" scaled="0"/>
                  <a:tileRect/>
                </a:gradFill>
                <a:prstDash val="sysDot"/>
                <a:round/>
                <a:headEnd type="oval" w="sm" len="sm"/>
                <a:tailEnd type="none" w="sm" len="sm"/>
              </a:ln>
            </p:spPr>
            <p:txBody>
              <a:bodyPr wrap="none" anchor="ctr">
                <a:noAutofit/>
              </a:bodyPr>
              <a:lstStyle/>
              <a:p>
                <a:endParaRPr lang="en-US" sz="1200">
                  <a:solidFill>
                    <a:srgbClr val="4B4B4B"/>
                  </a:solidFill>
                </a:endParaRPr>
              </a:p>
            </p:txBody>
          </p:sp>
          <p:sp>
            <p:nvSpPr>
              <p:cNvPr id="75" name="Text Box 37"/>
              <p:cNvSpPr txBox="1">
                <a:spLocks noChangeArrowheads="1"/>
              </p:cNvSpPr>
              <p:nvPr/>
            </p:nvSpPr>
            <p:spPr bwMode="auto">
              <a:xfrm>
                <a:off x="7693552" y="1608667"/>
                <a:ext cx="776955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GB" sz="1000" dirty="0" err="1" smtClean="0">
                    <a:solidFill>
                      <a:srgbClr val="4B4B4B"/>
                    </a:solidFill>
                  </a:rPr>
                  <a:t>Mesur</a:t>
                </a:r>
                <a:r>
                  <a:rPr lang="en-GB" sz="1000" dirty="0" smtClean="0">
                    <a:solidFill>
                      <a:srgbClr val="4B4B4B"/>
                    </a:solidFill>
                  </a:rPr>
                  <a:t>/ usage </a:t>
                </a:r>
                <a:endParaRPr lang="en-GB" sz="1000" dirty="0">
                  <a:solidFill>
                    <a:srgbClr val="4B4B4B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6781128" y="1813982"/>
              <a:ext cx="1600872" cy="2063751"/>
              <a:chOff x="6781128" y="1813982"/>
              <a:chExt cx="1600872" cy="2063751"/>
            </a:xfrm>
          </p:grpSpPr>
          <p:sp>
            <p:nvSpPr>
              <p:cNvPr id="66" name="Line 14"/>
              <p:cNvSpPr>
                <a:spLocks noChangeShapeType="1"/>
              </p:cNvSpPr>
              <p:nvPr/>
            </p:nvSpPr>
            <p:spPr bwMode="auto">
              <a:xfrm>
                <a:off x="8382000" y="1913467"/>
                <a:ext cx="0" cy="1964266"/>
              </a:xfrm>
              <a:prstGeom prst="line">
                <a:avLst/>
              </a:prstGeom>
              <a:noFill/>
              <a:ln w="31750" cap="rnd">
                <a:gradFill flip="none" rotWithShape="1">
                  <a:gsLst>
                    <a:gs pos="60000">
                      <a:srgbClr val="4B4B4B"/>
                    </a:gs>
                    <a:gs pos="95000">
                      <a:srgbClr val="4B4B4B">
                        <a:alpha val="0"/>
                      </a:srgbClr>
                    </a:gs>
                  </a:gsLst>
                  <a:lin ang="5400000" scaled="0"/>
                  <a:tileRect/>
                </a:gradFill>
                <a:prstDash val="sysDot"/>
                <a:round/>
                <a:headEnd type="oval" w="sm" len="sm"/>
                <a:tailEnd type="none" w="sm" len="sm"/>
              </a:ln>
            </p:spPr>
            <p:txBody>
              <a:bodyPr wrap="none" anchor="ctr">
                <a:noAutofit/>
              </a:bodyPr>
              <a:lstStyle/>
              <a:p>
                <a:endParaRPr lang="en-US" sz="1200">
                  <a:solidFill>
                    <a:srgbClr val="4B4B4B"/>
                  </a:solidFill>
                </a:endParaRPr>
              </a:p>
            </p:txBody>
          </p:sp>
          <p:sp>
            <p:nvSpPr>
              <p:cNvPr id="76" name="Text Box 37"/>
              <p:cNvSpPr txBox="1">
                <a:spLocks noChangeArrowheads="1"/>
              </p:cNvSpPr>
              <p:nvPr/>
            </p:nvSpPr>
            <p:spPr bwMode="auto">
              <a:xfrm>
                <a:off x="6781128" y="1813982"/>
                <a:ext cx="154671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GB" sz="1000" dirty="0" smtClean="0">
                    <a:solidFill>
                      <a:srgbClr val="4B4B4B"/>
                    </a:solidFill>
                  </a:rPr>
                  <a:t>Maps and Research Fronts</a:t>
                </a:r>
                <a:endParaRPr lang="en-GB" sz="1000" dirty="0">
                  <a:solidFill>
                    <a:srgbClr val="4B4B4B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7423499" y="2019297"/>
              <a:ext cx="806101" cy="1638303"/>
              <a:chOff x="7423499" y="2019297"/>
              <a:chExt cx="806101" cy="1638303"/>
            </a:xfrm>
          </p:grpSpPr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>
                <a:off x="8229600" y="2116668"/>
                <a:ext cx="0" cy="1540932"/>
              </a:xfrm>
              <a:prstGeom prst="line">
                <a:avLst/>
              </a:prstGeom>
              <a:noFill/>
              <a:ln w="31750" cap="rnd">
                <a:gradFill flip="none" rotWithShape="1">
                  <a:gsLst>
                    <a:gs pos="60000">
                      <a:srgbClr val="4B4B4B"/>
                    </a:gs>
                    <a:gs pos="95000">
                      <a:srgbClr val="4B4B4B">
                        <a:alpha val="0"/>
                      </a:srgbClr>
                    </a:gs>
                  </a:gsLst>
                  <a:lin ang="5400000" scaled="0"/>
                  <a:tileRect/>
                </a:gradFill>
                <a:prstDash val="sysDot"/>
                <a:round/>
                <a:headEnd type="oval" w="sm" len="sm"/>
                <a:tailEnd type="none" w="sm" len="sm"/>
              </a:ln>
            </p:spPr>
            <p:txBody>
              <a:bodyPr wrap="none" anchor="ctr">
                <a:noAutofit/>
              </a:bodyPr>
              <a:lstStyle/>
              <a:p>
                <a:endParaRPr lang="en-US" sz="1200">
                  <a:solidFill>
                    <a:srgbClr val="4B4B4B"/>
                  </a:solidFill>
                </a:endParaRPr>
              </a:p>
            </p:txBody>
          </p:sp>
          <p:sp>
            <p:nvSpPr>
              <p:cNvPr id="35" name="Text Box 37"/>
              <p:cNvSpPr txBox="1">
                <a:spLocks noChangeArrowheads="1"/>
              </p:cNvSpPr>
              <p:nvPr/>
            </p:nvSpPr>
            <p:spPr bwMode="auto">
              <a:xfrm>
                <a:off x="7423499" y="2019297"/>
                <a:ext cx="741201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GB" sz="1000" dirty="0" err="1" smtClean="0">
                    <a:solidFill>
                      <a:srgbClr val="4B4B4B"/>
                    </a:solidFill>
                  </a:rPr>
                  <a:t>Eigenmetrics</a:t>
                </a:r>
                <a:endParaRPr lang="en-GB" sz="1000" dirty="0">
                  <a:solidFill>
                    <a:srgbClr val="4B4B4B"/>
                  </a:solidFill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7200591" y="2648578"/>
              <a:ext cx="495609" cy="653422"/>
              <a:chOff x="7200591" y="2648578"/>
              <a:chExt cx="495609" cy="653422"/>
            </a:xfrm>
          </p:grpSpPr>
          <p:sp>
            <p:nvSpPr>
              <p:cNvPr id="70" name="Text Box 37"/>
              <p:cNvSpPr txBox="1">
                <a:spLocks noChangeArrowheads="1"/>
              </p:cNvSpPr>
              <p:nvPr/>
            </p:nvSpPr>
            <p:spPr bwMode="auto">
              <a:xfrm>
                <a:off x="7200591" y="2648578"/>
                <a:ext cx="436017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GB" sz="1000" dirty="0" smtClean="0">
                    <a:solidFill>
                      <a:srgbClr val="4B4B4B"/>
                    </a:solidFill>
                  </a:rPr>
                  <a:t>H index</a:t>
                </a:r>
                <a:endParaRPr lang="en-GB" sz="1000" dirty="0">
                  <a:solidFill>
                    <a:srgbClr val="4B4B4B"/>
                  </a:solidFill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7696200" y="2743200"/>
                <a:ext cx="0" cy="558800"/>
              </a:xfrm>
              <a:prstGeom prst="line">
                <a:avLst/>
              </a:prstGeom>
              <a:noFill/>
              <a:ln w="31750" cap="rnd">
                <a:gradFill flip="none" rotWithShape="1">
                  <a:gsLst>
                    <a:gs pos="60000">
                      <a:srgbClr val="4B4B4B"/>
                    </a:gs>
                    <a:gs pos="95000">
                      <a:srgbClr val="4B4B4B">
                        <a:alpha val="0"/>
                      </a:srgbClr>
                    </a:gs>
                  </a:gsLst>
                  <a:lin ang="5400000" scaled="0"/>
                  <a:tileRect/>
                </a:gradFill>
                <a:prstDash val="sysDot"/>
                <a:round/>
                <a:headEnd type="oval" w="sm" len="sm"/>
                <a:tailEnd type="none" w="sm" len="sm"/>
              </a:ln>
            </p:spPr>
            <p:txBody>
              <a:bodyPr wrap="none" anchor="ctr">
                <a:noAutofit/>
              </a:bodyPr>
              <a:lstStyle/>
              <a:p>
                <a:endParaRPr lang="en-US" sz="1200">
                  <a:solidFill>
                    <a:srgbClr val="4B4B4B"/>
                  </a:solidFill>
                </a:endParaRPr>
              </a:p>
            </p:txBody>
          </p:sp>
        </p:grpSp>
      </p:grpSp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 dirty="0" smtClean="0"/>
              <a:t>Over 40 years of experience in analysis and metrics</a:t>
            </a:r>
            <a:endParaRPr lang="en-US" sz="2800" cap="all"/>
          </a:p>
        </p:txBody>
      </p:sp>
      <p:grpSp>
        <p:nvGrpSpPr>
          <p:cNvPr id="90" name="Group 89"/>
          <p:cNvGrpSpPr/>
          <p:nvPr/>
        </p:nvGrpSpPr>
        <p:grpSpPr>
          <a:xfrm>
            <a:off x="2463801" y="2197100"/>
            <a:ext cx="1816099" cy="3679230"/>
            <a:chOff x="2463801" y="2197100"/>
            <a:chExt cx="1816099" cy="3679230"/>
          </a:xfrm>
        </p:grpSpPr>
        <p:grpSp>
          <p:nvGrpSpPr>
            <p:cNvPr id="84" name="Group 83"/>
            <p:cNvGrpSpPr/>
            <p:nvPr/>
          </p:nvGrpSpPr>
          <p:grpSpPr>
            <a:xfrm>
              <a:off x="2527300" y="4837112"/>
              <a:ext cx="1752600" cy="1039218"/>
              <a:chOff x="2527300" y="4837112"/>
              <a:chExt cx="1752600" cy="1039218"/>
            </a:xfrm>
          </p:grpSpPr>
          <p:sp>
            <p:nvSpPr>
              <p:cNvPr id="8211" name="Text Box 38"/>
              <p:cNvSpPr txBox="1">
                <a:spLocks noChangeArrowheads="1"/>
              </p:cNvSpPr>
              <p:nvPr/>
            </p:nvSpPr>
            <p:spPr bwMode="auto">
              <a:xfrm>
                <a:off x="2527300" y="4953000"/>
                <a:ext cx="175260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4B4B4B"/>
                    </a:solidFill>
                  </a:rPr>
                  <a:t>World and University Indicators </a:t>
                </a:r>
              </a:p>
              <a:p>
                <a:pPr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4B4B4B"/>
                    </a:solidFill>
                  </a:rPr>
                  <a:t>Growth of bibliometrics and </a:t>
                </a:r>
                <a:r>
                  <a:rPr lang="en-GB" sz="1200" dirty="0" err="1" smtClean="0">
                    <a:solidFill>
                      <a:srgbClr val="4B4B4B"/>
                    </a:solidFill>
                  </a:rPr>
                  <a:t>scientometrics</a:t>
                </a:r>
                <a:endParaRPr lang="en-GB" sz="1200" dirty="0">
                  <a:solidFill>
                    <a:srgbClr val="4B4B4B"/>
                  </a:solidFill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2590800" y="4837112"/>
                <a:ext cx="1447800" cy="1588"/>
              </a:xfrm>
              <a:prstGeom prst="line">
                <a:avLst/>
              </a:prstGeom>
              <a:ln w="76200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2463801" y="2197100"/>
              <a:ext cx="502566" cy="1193800"/>
              <a:chOff x="2463801" y="2197100"/>
              <a:chExt cx="502566" cy="1193800"/>
            </a:xfrm>
          </p:grpSpPr>
          <p:sp>
            <p:nvSpPr>
              <p:cNvPr id="55" name="Line 14"/>
              <p:cNvSpPr>
                <a:spLocks noChangeShapeType="1"/>
              </p:cNvSpPr>
              <p:nvPr/>
            </p:nvSpPr>
            <p:spPr bwMode="auto">
              <a:xfrm>
                <a:off x="2966367" y="2286000"/>
                <a:ext cx="0" cy="1104900"/>
              </a:xfrm>
              <a:prstGeom prst="line">
                <a:avLst/>
              </a:prstGeom>
              <a:noFill/>
              <a:ln w="31750" cap="rnd">
                <a:gradFill flip="none" rotWithShape="1">
                  <a:gsLst>
                    <a:gs pos="60000">
                      <a:srgbClr val="4B4B4B"/>
                    </a:gs>
                    <a:gs pos="95000">
                      <a:srgbClr val="4B4B4B">
                        <a:alpha val="0"/>
                      </a:srgbClr>
                    </a:gs>
                  </a:gsLst>
                  <a:lin ang="5400000" scaled="0"/>
                  <a:tileRect/>
                </a:gradFill>
                <a:prstDash val="sysDot"/>
                <a:round/>
                <a:headEnd type="oval" w="sm" len="sm"/>
                <a:tailEnd type="none" w="sm" len="sm"/>
              </a:ln>
            </p:spPr>
            <p:txBody>
              <a:bodyPr wrap="none" anchor="ctr">
                <a:noAutofit/>
              </a:bodyPr>
              <a:lstStyle/>
              <a:p>
                <a:endParaRPr lang="en-US" sz="1200">
                  <a:solidFill>
                    <a:srgbClr val="4B4B4B"/>
                  </a:solidFill>
                </a:endParaRPr>
              </a:p>
            </p:txBody>
          </p:sp>
          <p:sp>
            <p:nvSpPr>
              <p:cNvPr id="64" name="Text Box 29"/>
              <p:cNvSpPr txBox="1">
                <a:spLocks noChangeArrowheads="1"/>
              </p:cNvSpPr>
              <p:nvPr/>
            </p:nvSpPr>
            <p:spPr bwMode="auto">
              <a:xfrm>
                <a:off x="2463801" y="2197100"/>
                <a:ext cx="449029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 dirty="0" smtClean="0">
                    <a:solidFill>
                      <a:srgbClr val="4B4B4B"/>
                    </a:solidFill>
                  </a:rPr>
                  <a:t>CRAY-1</a:t>
                </a:r>
                <a:endParaRPr lang="en-GB" sz="1000" dirty="0">
                  <a:solidFill>
                    <a:srgbClr val="4B4B4B"/>
                  </a:solidFill>
                </a:endParaRPr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177798" y="2197100"/>
            <a:ext cx="2108202" cy="3217565"/>
            <a:chOff x="177798" y="2197100"/>
            <a:chExt cx="2108202" cy="3217565"/>
          </a:xfrm>
        </p:grpSpPr>
        <p:grpSp>
          <p:nvGrpSpPr>
            <p:cNvPr id="83" name="Group 82"/>
            <p:cNvGrpSpPr/>
            <p:nvPr/>
          </p:nvGrpSpPr>
          <p:grpSpPr>
            <a:xfrm>
              <a:off x="368300" y="4837112"/>
              <a:ext cx="1917700" cy="577553"/>
              <a:chOff x="368300" y="4837112"/>
              <a:chExt cx="1917700" cy="577553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457200" y="4837112"/>
                <a:ext cx="1828800" cy="1588"/>
              </a:xfrm>
              <a:prstGeom prst="line">
                <a:avLst/>
              </a:prstGeom>
              <a:ln w="76200" cmpd="sng">
                <a:solidFill>
                  <a:srgbClr val="FA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 Box 38"/>
              <p:cNvSpPr txBox="1">
                <a:spLocks noChangeArrowheads="1"/>
              </p:cNvSpPr>
              <p:nvPr/>
            </p:nvSpPr>
            <p:spPr bwMode="auto">
              <a:xfrm>
                <a:off x="368300" y="4953000"/>
                <a:ext cx="17526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4B4B4B"/>
                    </a:solidFill>
                  </a:rPr>
                  <a:t>Birth of citation analysis</a:t>
                </a:r>
                <a:endParaRPr lang="en-GB" sz="1200" dirty="0">
                  <a:solidFill>
                    <a:srgbClr val="4B4B4B"/>
                  </a:solidFill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939798" y="2197100"/>
              <a:ext cx="647702" cy="1231900"/>
              <a:chOff x="939798" y="2197100"/>
              <a:chExt cx="647702" cy="1231900"/>
            </a:xfrm>
          </p:grpSpPr>
          <p:sp>
            <p:nvSpPr>
              <p:cNvPr id="8207" name="Text Box 29"/>
              <p:cNvSpPr txBox="1">
                <a:spLocks noChangeArrowheads="1"/>
              </p:cNvSpPr>
              <p:nvPr/>
            </p:nvSpPr>
            <p:spPr bwMode="auto">
              <a:xfrm>
                <a:off x="939798" y="2197100"/>
                <a:ext cx="593862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 dirty="0" smtClean="0">
                    <a:solidFill>
                      <a:srgbClr val="4B4B4B"/>
                    </a:solidFill>
                  </a:rPr>
                  <a:t>ARPANET</a:t>
                </a:r>
                <a:endParaRPr lang="en-GB" sz="1000" dirty="0">
                  <a:solidFill>
                    <a:srgbClr val="4B4B4B"/>
                  </a:solidFill>
                </a:endParaRPr>
              </a:p>
            </p:txBody>
          </p:sp>
          <p:sp>
            <p:nvSpPr>
              <p:cNvPr id="8198" name="Line 30"/>
              <p:cNvSpPr>
                <a:spLocks noChangeShapeType="1"/>
              </p:cNvSpPr>
              <p:nvPr/>
            </p:nvSpPr>
            <p:spPr bwMode="auto">
              <a:xfrm>
                <a:off x="1587500" y="2286000"/>
                <a:ext cx="0" cy="1143000"/>
              </a:xfrm>
              <a:prstGeom prst="line">
                <a:avLst/>
              </a:prstGeom>
              <a:noFill/>
              <a:ln w="31750" cap="rnd">
                <a:gradFill flip="none" rotWithShape="1">
                  <a:gsLst>
                    <a:gs pos="60000">
                      <a:srgbClr val="4B4B4B"/>
                    </a:gs>
                    <a:gs pos="95000">
                      <a:srgbClr val="4B4B4B">
                        <a:alpha val="0"/>
                      </a:srgbClr>
                    </a:gs>
                  </a:gsLst>
                  <a:lin ang="5400000" scaled="0"/>
                  <a:tileRect/>
                </a:gradFill>
                <a:prstDash val="sysDot"/>
                <a:round/>
                <a:headEnd type="oval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77798" y="2197100"/>
              <a:ext cx="431802" cy="2154767"/>
              <a:chOff x="177798" y="2197100"/>
              <a:chExt cx="431802" cy="2154767"/>
            </a:xfrm>
          </p:grpSpPr>
          <p:sp>
            <p:nvSpPr>
              <p:cNvPr id="57" name="Text Box 37"/>
              <p:cNvSpPr txBox="1">
                <a:spLocks noChangeArrowheads="1"/>
              </p:cNvSpPr>
              <p:nvPr/>
            </p:nvSpPr>
            <p:spPr bwMode="auto">
              <a:xfrm>
                <a:off x="177798" y="2197100"/>
                <a:ext cx="377708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 dirty="0" smtClean="0">
                    <a:solidFill>
                      <a:srgbClr val="4B4B4B"/>
                    </a:solidFill>
                  </a:rPr>
                  <a:t>PDP-1 </a:t>
                </a:r>
                <a:endParaRPr lang="en-GB" sz="1000" dirty="0">
                  <a:solidFill>
                    <a:srgbClr val="4B4B4B"/>
                  </a:solidFill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262467" y="2285999"/>
                <a:ext cx="347133" cy="2065868"/>
              </a:xfrm>
              <a:custGeom>
                <a:avLst/>
                <a:gdLst>
                  <a:gd name="connsiteX0" fmla="*/ 0 w 465666"/>
                  <a:gd name="connsiteY0" fmla="*/ 2006600 h 2006600"/>
                  <a:gd name="connsiteX1" fmla="*/ 8466 w 465666"/>
                  <a:gd name="connsiteY1" fmla="*/ 592667 h 2006600"/>
                  <a:gd name="connsiteX2" fmla="*/ 448733 w 465666"/>
                  <a:gd name="connsiteY2" fmla="*/ 584200 h 2006600"/>
                  <a:gd name="connsiteX3" fmla="*/ 465666 w 465666"/>
                  <a:gd name="connsiteY3" fmla="*/ 0 h 2006600"/>
                  <a:gd name="connsiteX0" fmla="*/ 0 w 469900"/>
                  <a:gd name="connsiteY0" fmla="*/ 2006600 h 2006600"/>
                  <a:gd name="connsiteX1" fmla="*/ 8466 w 469900"/>
                  <a:gd name="connsiteY1" fmla="*/ 592667 h 2006600"/>
                  <a:gd name="connsiteX2" fmla="*/ 469900 w 469900"/>
                  <a:gd name="connsiteY2" fmla="*/ 596900 h 2006600"/>
                  <a:gd name="connsiteX3" fmla="*/ 465666 w 469900"/>
                  <a:gd name="connsiteY3" fmla="*/ 0 h 200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9900" h="2006600">
                    <a:moveTo>
                      <a:pt x="0" y="2006600"/>
                    </a:moveTo>
                    <a:lnTo>
                      <a:pt x="8466" y="592667"/>
                    </a:lnTo>
                    <a:lnTo>
                      <a:pt x="469900" y="596900"/>
                    </a:lnTo>
                    <a:cubicBezTo>
                      <a:pt x="468489" y="397933"/>
                      <a:pt x="467077" y="198967"/>
                      <a:pt x="465666" y="0"/>
                    </a:cubicBezTo>
                  </a:path>
                </a:pathLst>
              </a:custGeom>
              <a:ln w="31750" cap="rnd">
                <a:gradFill flip="none" rotWithShape="1">
                  <a:gsLst>
                    <a:gs pos="60000">
                      <a:srgbClr val="4B4B4B"/>
                    </a:gs>
                    <a:gs pos="95000">
                      <a:srgbClr val="4B4B4B">
                        <a:alpha val="0"/>
                      </a:srgbClr>
                    </a:gs>
                  </a:gsLst>
                  <a:lin ang="5400000" scaled="0"/>
                  <a:tileRect/>
                </a:gradFill>
                <a:prstDash val="sysDot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1.0375 -2.22222E-6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orange_kines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91567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0900" y="1538288"/>
            <a:ext cx="76835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3800" b="1" kern="0" cap="all">
                <a:solidFill>
                  <a:schemeClr val="bg1"/>
                </a:solidFill>
                <a:latin typeface="+mj-lt"/>
                <a:cs typeface="ＭＳ Ｐゴシック" charset="-128"/>
              </a:rPr>
              <a:t>THE STRATA OF SCIENCE</a:t>
            </a:r>
          </a:p>
          <a:p>
            <a:pPr lvl="0">
              <a:lnSpc>
                <a:spcPct val="90000"/>
              </a:lnSpc>
              <a:defRPr/>
            </a:pPr>
            <a:r>
              <a:rPr kumimoji="0" lang="en-US" sz="3800" b="0" i="0" u="none" strike="noStrike" kern="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THE POST WAR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F1D0-5E8B-45BF-8ABD-91433382DC09}" type="slidenum">
              <a:rPr lang="en-US">
                <a:solidFill>
                  <a:srgbClr val="E83D23"/>
                </a:solidFill>
              </a:rPr>
              <a:pPr/>
              <a:t>7</a:t>
            </a:fld>
            <a:endParaRPr lang="en-US">
              <a:solidFill>
                <a:srgbClr val="E83D23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sz="2800" cap="all" dirty="0" smtClean="0"/>
              <a:t>The Post War Period</a:t>
            </a:r>
            <a:endParaRPr lang="en-US" sz="2800" cap="all" dirty="0"/>
          </a:p>
        </p:txBody>
      </p:sp>
      <p:sp>
        <p:nvSpPr>
          <p:cNvPr id="7" name="Rectangle 6"/>
          <p:cNvSpPr/>
          <p:nvPr/>
        </p:nvSpPr>
        <p:spPr>
          <a:xfrm>
            <a:off x="4800599" y="1600200"/>
            <a:ext cx="3657601" cy="4755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>SCIENCE DRIVERS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Huge influx of government dollars into research and development following World War II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Growing lag time in subject indexing of published findings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12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Early stages of automation and computerization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>Advances in Science and Technology</a:t>
            </a:r>
          </a:p>
          <a:p>
            <a:pPr marL="118872" lvl="0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The Space Age </a:t>
            </a:r>
          </a:p>
          <a:p>
            <a:pPr marL="339725" lvl="1" indent="-169863" eaLnBrk="0" hangingPunct="0"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4B4B4B"/>
                </a:solidFill>
              </a:rPr>
              <a:t>Sputnik launched (1957)</a:t>
            </a:r>
          </a:p>
          <a:p>
            <a:pPr marL="339725" lvl="1" indent="-169863" eaLnBrk="0" hangingPunct="0">
              <a:spcBef>
                <a:spcPts val="0"/>
              </a:spcBef>
              <a:spcAft>
                <a:spcPts val="700"/>
              </a:spcAft>
              <a:buClr>
                <a:schemeClr val="accent5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4B4B4B"/>
                </a:solidFill>
              </a:rPr>
              <a:t>First man on moon (1969)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First nuclear power plant (Obninsk, USSR)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12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Discovery of spiral structure of DNA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rgbClr val="FF8000"/>
              </a:buClr>
            </a:pPr>
            <a:r>
              <a:rPr lang="en-US" sz="1200" b="1" cap="all" dirty="0" smtClean="0">
                <a:solidFill>
                  <a:srgbClr val="4B4B4B"/>
                </a:solidFill>
              </a:rPr>
              <a:t>Advances in information processing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First commercial computer (1951)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Silicon transistor invented (1954)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DEC PDP-1 (1960)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Remote terminals via telephone connections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400"/>
              </a:spcAft>
              <a:buClr>
                <a:srgbClr val="FF8000"/>
              </a:buClr>
              <a:buFont typeface="Arial" charset="0"/>
              <a:buChar char="•"/>
            </a:pPr>
            <a:r>
              <a:rPr lang="en-US" sz="1200" dirty="0" smtClean="0">
                <a:solidFill>
                  <a:srgbClr val="4B4B4B"/>
                </a:solidFill>
              </a:rPr>
              <a:t>Arpanet (1969)</a:t>
            </a:r>
          </a:p>
          <a:p>
            <a:pPr marL="118872" indent="-146304" eaLnBrk="0" hangingPunct="0">
              <a:spcBef>
                <a:spcPts val="0"/>
              </a:spcBef>
              <a:spcAft>
                <a:spcPts val="600"/>
              </a:spcAft>
              <a:buClr>
                <a:srgbClr val="FF8000"/>
              </a:buClr>
              <a:buFont typeface="Arial" charset="0"/>
              <a:buChar char="•"/>
            </a:pPr>
            <a:endParaRPr lang="en-US" sz="1200" dirty="0" smtClean="0">
              <a:solidFill>
                <a:srgbClr val="4B4B4B"/>
              </a:solidFill>
            </a:endParaRPr>
          </a:p>
        </p:txBody>
      </p:sp>
      <p:pic>
        <p:nvPicPr>
          <p:cNvPr id="11" name="Picture 10" descr="GeoStrata4.png"/>
          <p:cNvPicPr>
            <a:picLocks noChangeAspect="1"/>
          </p:cNvPicPr>
          <p:nvPr/>
        </p:nvPicPr>
        <p:blipFill>
          <a:blip r:embed="rId3" cstate="print"/>
          <a:srcRect l="-13158" t="-11779" r="-15789" b="-11028"/>
          <a:stretch>
            <a:fillRect/>
          </a:stretch>
        </p:blipFill>
        <p:spPr>
          <a:xfrm>
            <a:off x="971133" y="1663700"/>
            <a:ext cx="3573630" cy="43561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604463" y="4995446"/>
            <a:ext cx="1824537" cy="338554"/>
          </a:xfrm>
          <a:prstGeom prst="rect">
            <a:avLst/>
          </a:prstGeom>
          <a:noFill/>
          <a:scene3d>
            <a:camera prst="perspectiveHeroicExtremeLeftFacing" fov="0">
              <a:rot lat="600000" lon="1800000" rev="2070000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1950s and 60s</a:t>
            </a:r>
            <a:endParaRPr lang="en-US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69175" cy="836612"/>
          </a:xfrm>
        </p:spPr>
        <p:txBody>
          <a:bodyPr/>
          <a:lstStyle/>
          <a:p>
            <a:r>
              <a:rPr lang="en-US" cap="all" dirty="0" smtClean="0"/>
              <a:t>Charting the citation metrics evolution</a:t>
            </a:r>
            <a:endParaRPr lang="en-US" cap="all"/>
          </a:p>
        </p:txBody>
      </p:sp>
      <p:sp>
        <p:nvSpPr>
          <p:cNvPr id="5" name="Rectangle 4"/>
          <p:cNvSpPr/>
          <p:nvPr/>
        </p:nvSpPr>
        <p:spPr>
          <a:xfrm>
            <a:off x="838200" y="1600200"/>
            <a:ext cx="7467600" cy="4750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</a:pPr>
            <a:r>
              <a:rPr lang="en-US" b="1" cap="all" dirty="0" smtClean="0">
                <a:solidFill>
                  <a:srgbClr val="4B4B4B"/>
                </a:solidFill>
              </a:rPr>
              <a:t>“IMPACT” METRICS</a:t>
            </a:r>
          </a:p>
          <a:p>
            <a:pPr marL="210312" indent="-23774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  <a:buFont typeface="Arial"/>
              <a:buChar char="•"/>
            </a:pPr>
            <a:r>
              <a:rPr lang="en-US" dirty="0" smtClean="0">
                <a:solidFill>
                  <a:srgbClr val="4B4B4B"/>
                </a:solidFill>
              </a:rPr>
              <a:t>Relate citation count to publication count</a:t>
            </a:r>
          </a:p>
          <a:p>
            <a:pPr marL="210312" indent="-23774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  <a:buFont typeface="Arial"/>
              <a:buChar char="•"/>
            </a:pPr>
            <a:r>
              <a:rPr lang="en-US" dirty="0" smtClean="0">
                <a:solidFill>
                  <a:srgbClr val="4B4B4B"/>
                </a:solidFill>
              </a:rPr>
              <a:t>Simple, well understood measures</a:t>
            </a:r>
          </a:p>
          <a:p>
            <a:pPr marL="210312" indent="-237744" eaLnBrk="0" hangingPunct="0">
              <a:spcBef>
                <a:spcPts val="800"/>
              </a:spcBef>
              <a:spcAft>
                <a:spcPts val="1200"/>
              </a:spcAft>
              <a:buClr>
                <a:srgbClr val="FF8000"/>
              </a:buClr>
              <a:buFont typeface="Arial"/>
              <a:buChar char="•"/>
            </a:pPr>
            <a:r>
              <a:rPr lang="en-US" dirty="0" smtClean="0">
                <a:solidFill>
                  <a:srgbClr val="4B4B4B"/>
                </a:solidFill>
              </a:rPr>
              <a:t>Journal Impact Factor, Immediacy Index</a:t>
            </a:r>
          </a:p>
          <a:p>
            <a:pPr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</a:pPr>
            <a:r>
              <a:rPr lang="en-US" b="1" cap="all" dirty="0" smtClean="0">
                <a:solidFill>
                  <a:srgbClr val="4B4B4B"/>
                </a:solidFill>
              </a:rPr>
              <a:t>“H” family</a:t>
            </a:r>
          </a:p>
          <a:p>
            <a:pPr marL="210312" indent="-23774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  <a:buFont typeface="Arial"/>
              <a:buChar char="•"/>
            </a:pPr>
            <a:r>
              <a:rPr lang="en-US" dirty="0" smtClean="0">
                <a:solidFill>
                  <a:srgbClr val="4B4B4B"/>
                </a:solidFill>
              </a:rPr>
              <a:t>Based on rank-ordered publications</a:t>
            </a:r>
          </a:p>
          <a:p>
            <a:pPr marL="210312" indent="-23774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  <a:buFont typeface="Arial"/>
              <a:buChar char="•"/>
            </a:pPr>
            <a:r>
              <a:rPr lang="en-US" dirty="0" smtClean="0">
                <a:solidFill>
                  <a:srgbClr val="4B4B4B"/>
                </a:solidFill>
              </a:rPr>
              <a:t>Simple metrics rapidly evolving as issues become understood</a:t>
            </a:r>
          </a:p>
          <a:p>
            <a:pPr marL="210312" indent="-237744" eaLnBrk="0" hangingPunct="0">
              <a:spcBef>
                <a:spcPts val="800"/>
              </a:spcBef>
              <a:spcAft>
                <a:spcPts val="600"/>
              </a:spcAft>
              <a:buClr>
                <a:srgbClr val="FF8000"/>
              </a:buClr>
              <a:buFont typeface="Arial"/>
              <a:buChar char="•"/>
            </a:pPr>
            <a:r>
              <a:rPr lang="en-US" dirty="0" smtClean="0">
                <a:solidFill>
                  <a:srgbClr val="4B4B4B"/>
                </a:solidFill>
              </a:rPr>
              <a:t>General metrics applicable to any list of cited publications (journals are one instance).</a:t>
            </a:r>
          </a:p>
          <a:p>
            <a:pPr marL="210312" indent="-23774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</a:pPr>
            <a:r>
              <a:rPr lang="en-US" b="1" cap="all" dirty="0" smtClean="0">
                <a:solidFill>
                  <a:srgbClr val="4B4B4B"/>
                </a:solidFill>
              </a:rPr>
              <a:t>“influence” METRICS</a:t>
            </a:r>
          </a:p>
          <a:p>
            <a:pPr marL="210312" indent="-23774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  <a:buFont typeface="Arial"/>
              <a:buChar char="•"/>
            </a:pPr>
            <a:r>
              <a:rPr lang="en-US" dirty="0" smtClean="0">
                <a:solidFill>
                  <a:srgbClr val="4B4B4B"/>
                </a:solidFill>
              </a:rPr>
              <a:t>Based on weightings within entire citation network structure</a:t>
            </a:r>
          </a:p>
          <a:p>
            <a:pPr marL="210312" indent="-237744" eaLnBrk="0" hangingPunct="0">
              <a:spcBef>
                <a:spcPts val="800"/>
              </a:spcBef>
              <a:spcAft>
                <a:spcPts val="0"/>
              </a:spcAft>
              <a:buClr>
                <a:srgbClr val="FF8000"/>
              </a:buClr>
              <a:buFont typeface="Arial"/>
              <a:buChar char="•"/>
            </a:pPr>
            <a:r>
              <a:rPr lang="en-US" dirty="0" smtClean="0">
                <a:solidFill>
                  <a:srgbClr val="4B4B4B"/>
                </a:solidFill>
              </a:rPr>
              <a:t>Eigenfactor, Article Influence. SciMago Journal Rank (SJR)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_presentation_template_05-01-08">
  <a:themeElements>
    <a:clrScheme name="tr_presentation_template_05-01-08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_general_use_template_05-01-08[1]">
  <a:themeElements>
    <a:clrScheme name="tr_general_use_template_05-01-08 1">
      <a:dk1>
        <a:srgbClr val="666666"/>
      </a:dk1>
      <a:lt1>
        <a:srgbClr val="FFFFFF"/>
      </a:lt1>
      <a:dk2>
        <a:srgbClr val="FF8000"/>
      </a:dk2>
      <a:lt2>
        <a:srgbClr val="BABABA"/>
      </a:lt2>
      <a:accent1>
        <a:srgbClr val="FF8000"/>
      </a:accent1>
      <a:accent2>
        <a:srgbClr val="DC0A0A"/>
      </a:accent2>
      <a:accent3>
        <a:srgbClr val="FFFFFF"/>
      </a:accent3>
      <a:accent4>
        <a:srgbClr val="565656"/>
      </a:accent4>
      <a:accent5>
        <a:srgbClr val="FFC0AA"/>
      </a:accent5>
      <a:accent6>
        <a:srgbClr val="C70808"/>
      </a:accent6>
      <a:hlink>
        <a:srgbClr val="766C62"/>
      </a:hlink>
      <a:folHlink>
        <a:srgbClr val="A0968C"/>
      </a:folHlink>
    </a:clrScheme>
    <a:fontScheme name="tr_general_use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general_use_template_05-01-08 1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565656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2">
        <a:dk1>
          <a:srgbClr val="666666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565656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3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565656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4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565656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ST_tr_present_080326_v1">
  <a:themeElements>
    <a:clrScheme name="1_TEST_tr_present_080326_v1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1_TEST_tr_present_080326_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ST_tr_present_080326_v1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ST_tr_present_080326_v1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ST_tr_present_080326_v1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ST_tr_present_080326_v1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ST_tr_present_080326_v1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ST_tr_present_080326_v1">
  <a:themeElements>
    <a:clrScheme name="TEST_tr_present_080326_v1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3_TEST_tr_present_080326_v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_tr_present_080326_v1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EST_tr_present_080326_v1">
  <a:themeElements>
    <a:clrScheme name="TEST_tr_present_080326_v1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3_TEST_tr_present_080326_v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_tr_present_080326_v1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r_general_use_template_05-01-08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r_general_use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general_use_template_05-01-08 1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565656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2">
        <a:dk1>
          <a:srgbClr val="666666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565656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3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565656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4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565656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tr_presentation_template_05-01-08</Template>
  <TotalTime>16181</TotalTime>
  <Words>2519</Words>
  <Application>Microsoft Office PowerPoint</Application>
  <PresentationFormat>On-screen Show (4:3)</PresentationFormat>
  <Paragraphs>440</Paragraphs>
  <Slides>43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tr_presentation_template_05-01-08</vt:lpstr>
      <vt:lpstr>tr_general_use_template_05-01-08[1]</vt:lpstr>
      <vt:lpstr>2_TEST_tr_present_080326_v1</vt:lpstr>
      <vt:lpstr>3_TEST_tr_present_080326_v1</vt:lpstr>
      <vt:lpstr>4_TEST_tr_present_080326_v1</vt:lpstr>
      <vt:lpstr>tr_general_use_template_05-01-08</vt:lpstr>
      <vt:lpstr>Worksheet</vt:lpstr>
      <vt:lpstr>Research Evaluation In The Age Of Global Digital Scholarship</vt:lpstr>
      <vt:lpstr>Slide 2</vt:lpstr>
      <vt:lpstr> Nobel Prize Predictions</vt:lpstr>
      <vt:lpstr>Slide 4</vt:lpstr>
      <vt:lpstr>CITATION ANALYSIS</vt:lpstr>
      <vt:lpstr>Over 40 years of experience in analysis and metrics</vt:lpstr>
      <vt:lpstr>Slide 7</vt:lpstr>
      <vt:lpstr>The Post War Period</vt:lpstr>
      <vt:lpstr>Charting the citation metrics evolution</vt:lpstr>
      <vt:lpstr>IMPACT FACTOR</vt:lpstr>
      <vt:lpstr>“Impact Factor”: A simple, much-discussed ratio</vt:lpstr>
      <vt:lpstr>“H” Index…</vt:lpstr>
      <vt:lpstr>Eigenmetrics ™</vt:lpstr>
      <vt:lpstr>Citation Index –  A Valuable Search Tool</vt:lpstr>
      <vt:lpstr>Web of Science – Discovery Tools</vt:lpstr>
      <vt:lpstr>Slide 16</vt:lpstr>
      <vt:lpstr>The Oil Crisis and Space Exploration</vt:lpstr>
      <vt:lpstr>What are some data challenges with evaluating “big science?”</vt:lpstr>
      <vt:lpstr>An Example: CERN Collaboration in High Energy Physics</vt:lpstr>
      <vt:lpstr>Author Disambiguation and Shared Research</vt:lpstr>
      <vt:lpstr>What’s in a name?</vt:lpstr>
      <vt:lpstr>Working to resolve global name ambiguity</vt:lpstr>
      <vt:lpstr>Slide 23</vt:lpstr>
      <vt:lpstr>Globalization and the Beginning of the Information Age</vt:lpstr>
      <vt:lpstr>Global Comparisons</vt:lpstr>
      <vt:lpstr>Analyze countries: Netherlands top 6 fields</vt:lpstr>
      <vt:lpstr>Slide 27</vt:lpstr>
      <vt:lpstr>Dr. Fuster’s overall performance </vt:lpstr>
      <vt:lpstr>CITATION METRICS</vt:lpstr>
      <vt:lpstr>Global Institutional Profiles Project  Academic Reputation Survey</vt:lpstr>
      <vt:lpstr>Example Institutional Profile and Trends</vt:lpstr>
      <vt:lpstr>Slide 32</vt:lpstr>
      <vt:lpstr>The Business of Science</vt:lpstr>
      <vt:lpstr>COMMON DRIVERS ACROSS SCIENCE</vt:lpstr>
      <vt:lpstr>Regional characteristics drive appetites for Evaluation</vt:lpstr>
      <vt:lpstr>Performance Evaluation Global Demand</vt:lpstr>
      <vt:lpstr>Different locales, different focuses</vt:lpstr>
      <vt:lpstr>Annual publication output in Engineering</vt:lpstr>
      <vt:lpstr>Data is growing</vt:lpstr>
      <vt:lpstr>  Digital scholarship is collaborative and global</vt:lpstr>
      <vt:lpstr>  Bandwidth is connecting us and letting us…</vt:lpstr>
      <vt:lpstr>Big Data is changing our understanding</vt:lpstr>
      <vt:lpstr>Slide 43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THOMSON REUTERS TRHS IA</dc:title>
  <dc:creator>Brian Wilson</dc:creator>
  <cp:lastModifiedBy>Brian Wilson</cp:lastModifiedBy>
  <cp:revision>436</cp:revision>
  <dcterms:created xsi:type="dcterms:W3CDTF">2011-01-28T15:46:59Z</dcterms:created>
  <dcterms:modified xsi:type="dcterms:W3CDTF">2011-02-01T14:16:15Z</dcterms:modified>
</cp:coreProperties>
</file>